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3" r:id="rId1"/>
  </p:sldMasterIdLst>
  <p:notesMasterIdLst>
    <p:notesMasterId r:id="rId38"/>
  </p:notesMasterIdLst>
  <p:handoutMasterIdLst>
    <p:handoutMasterId r:id="rId39"/>
  </p:handoutMasterIdLst>
  <p:sldIdLst>
    <p:sldId id="322" r:id="rId2"/>
    <p:sldId id="362" r:id="rId3"/>
    <p:sldId id="389" r:id="rId4"/>
    <p:sldId id="453" r:id="rId5"/>
    <p:sldId id="454" r:id="rId6"/>
    <p:sldId id="455" r:id="rId7"/>
    <p:sldId id="456" r:id="rId8"/>
    <p:sldId id="363" r:id="rId9"/>
    <p:sldId id="437" r:id="rId10"/>
    <p:sldId id="451" r:id="rId11"/>
    <p:sldId id="452" r:id="rId12"/>
    <p:sldId id="450" r:id="rId13"/>
    <p:sldId id="422" r:id="rId14"/>
    <p:sldId id="434" r:id="rId15"/>
    <p:sldId id="428" r:id="rId16"/>
    <p:sldId id="429" r:id="rId17"/>
    <p:sldId id="430" r:id="rId18"/>
    <p:sldId id="431" r:id="rId19"/>
    <p:sldId id="423" r:id="rId20"/>
    <p:sldId id="433" r:id="rId21"/>
    <p:sldId id="458" r:id="rId22"/>
    <p:sldId id="439" r:id="rId23"/>
    <p:sldId id="440" r:id="rId24"/>
    <p:sldId id="441" r:id="rId25"/>
    <p:sldId id="442" r:id="rId26"/>
    <p:sldId id="443" r:id="rId27"/>
    <p:sldId id="444" r:id="rId28"/>
    <p:sldId id="388" r:id="rId29"/>
    <p:sldId id="404" r:id="rId30"/>
    <p:sldId id="436" r:id="rId31"/>
    <p:sldId id="467" r:id="rId32"/>
    <p:sldId id="464" r:id="rId33"/>
    <p:sldId id="468" r:id="rId34"/>
    <p:sldId id="469" r:id="rId35"/>
    <p:sldId id="395" r:id="rId36"/>
    <p:sldId id="346" r:id="rId37"/>
  </p:sldIdLst>
  <p:sldSz cx="12192000" cy="6858000"/>
  <p:notesSz cx="6858000" cy="9144000"/>
  <p:embeddedFontLst>
    <p:embeddedFont>
      <p:font typeface="Calibri Light" panose="020F0302020204030204" pitchFamily="34" charset="0"/>
      <p:regular r:id="rId40"/>
      <p:italic r:id="rId41"/>
    </p:embeddedFont>
    <p:embeddedFont>
      <p:font typeface="Bebas Neue Bold" panose="020B0606020202050201" charset="-52"/>
      <p:bold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Montserrat" panose="020B0604020202020204" charset="-52"/>
      <p:regular r:id="rId47"/>
      <p:bold r:id="rId48"/>
      <p:italic r:id="rId49"/>
    </p:embeddedFont>
    <p:embeddedFont>
      <p:font typeface="Source Sans Pro Light" panose="020B0604020202020204" charset="0"/>
      <p:regular r:id="rId50"/>
      <p: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sr" lastIdx="10" clrIdx="0">
    <p:extLst>
      <p:ext uri="{19B8F6BF-5375-455C-9EA6-DF929625EA0E}">
        <p15:presenceInfo xmlns:p15="http://schemas.microsoft.com/office/powerpoint/2012/main" userId="user" providerId="None"/>
      </p:ext>
    </p:extLst>
  </p:cmAuthor>
  <p:cmAuthor id="2" name="Бурылин Сергей Анатольевич" initials="БСА" lastIdx="5" clrIdx="1">
    <p:extLst>
      <p:ext uri="{19B8F6BF-5375-455C-9EA6-DF929625EA0E}">
        <p15:presenceInfo xmlns:p15="http://schemas.microsoft.com/office/powerpoint/2012/main" userId="S-1-5-21-190840742-1522650936-4095083327-11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0300"/>
    <a:srgbClr val="525760"/>
    <a:srgbClr val="898C93"/>
    <a:srgbClr val="2D3192"/>
    <a:srgbClr val="E9EAEF"/>
    <a:srgbClr val="0B2A69"/>
    <a:srgbClr val="061A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2" autoAdjust="0"/>
    <p:restoredTop sz="93979" autoAdjust="0"/>
  </p:normalViewPr>
  <p:slideViewPr>
    <p:cSldViewPr snapToGrid="0">
      <p:cViewPr>
        <p:scale>
          <a:sx n="100" d="100"/>
          <a:sy n="100" d="100"/>
        </p:scale>
        <p:origin x="-580" y="-1620"/>
      </p:cViewPr>
      <p:guideLst/>
    </p:cSldViewPr>
  </p:slideViewPr>
  <p:outlineViewPr>
    <p:cViewPr>
      <p:scale>
        <a:sx n="33" d="100"/>
        <a:sy n="33" d="100"/>
      </p:scale>
      <p:origin x="0" y="-41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424"/>
    </p:cViewPr>
  </p:sorterViewPr>
  <p:notesViewPr>
    <p:cSldViewPr snapToGrid="0">
      <p:cViewPr varScale="1">
        <p:scale>
          <a:sx n="52" d="100"/>
          <a:sy n="52" d="100"/>
        </p:scale>
        <p:origin x="268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8BF1490-A972-49E3-B2D3-E15C3AD4FB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C216747-820A-492D-9D52-470944AC75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E64060-0D3B-4D3C-A513-BD3E8DE7BEBB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AE6B924-AC57-400E-B49C-BE1B0238B9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E0275BB-031D-496E-9AAD-EF40F9A8C7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78578-60A2-467D-8D94-C68DF7E6B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230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7FF987-7747-4C15-96F3-5367EF76EA46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BB617-4B7E-42D4-8099-7D2B1F0C6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945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329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</a:t>
            </a:r>
            <a:r>
              <a:rPr lang="ru-RU" baseline="0" dirty="0"/>
              <a:t> – процессные системы – односторонние стрелки к мониторингу бизнес-метрик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666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</a:t>
            </a:r>
            <a:r>
              <a:rPr lang="ru-RU" baseline="0" dirty="0"/>
              <a:t> – Система управления жизненным циклом  – односторонние стрелки другим системам. Одиночные, исчезающие, в </a:t>
            </a:r>
            <a:r>
              <a:rPr lang="ru-RU" baseline="0"/>
              <a:t>случайном порядке</a:t>
            </a:r>
            <a:endParaRPr lang="ru-RU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0006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227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659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 – постепенное проявление:</a:t>
            </a:r>
            <a:r>
              <a:rPr lang="ru-RU" baseline="0" dirty="0"/>
              <a:t> ядро, реестры, процессные системы, ИСОД, «СМЭВ»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758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9003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9817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9447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2953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301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 – постепенное проявление:</a:t>
            </a:r>
            <a:r>
              <a:rPr lang="ru-RU" baseline="0" dirty="0"/>
              <a:t> ядро, реестры, процессные системы, ИСОД, «СМЭВ»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8247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7311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4943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2773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063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 – постепенное проявление:</a:t>
            </a:r>
            <a:r>
              <a:rPr lang="ru-RU" baseline="0" dirty="0"/>
              <a:t> ядро, реестры, процессные системы, ИСОД, «СМЭВ»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79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 – постепенное проявление:</a:t>
            </a:r>
            <a:r>
              <a:rPr lang="ru-RU" baseline="0" dirty="0"/>
              <a:t> ядро, реестры, процессные системы, ИСОД, «СМЭВ»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89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 – постепенное проявление:</a:t>
            </a:r>
            <a:r>
              <a:rPr lang="ru-RU" baseline="0" dirty="0"/>
              <a:t> ядро, реестры, процессные системы, ИСОД, «СМЭВ»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304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Анимация: стрелка от ФИС</a:t>
            </a:r>
            <a:r>
              <a:rPr lang="ru-RU" baseline="0" dirty="0"/>
              <a:t> ГИБДД-М – Система обеспечения безопасности – СУДИС – обратно в систему обеспечения безопасности – и дальше – разбегается во все системы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831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Анимация: стрелка от ФИС</a:t>
            </a:r>
            <a:r>
              <a:rPr lang="ru-RU" baseline="0" dirty="0"/>
              <a:t> ГИБДД-М – Система обеспечения безопасности – СУДИС – обратно в систему обеспечения безопасности – и дальше – разбегается во все системы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009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Анимация: стрелка от ФИС</a:t>
            </a:r>
            <a:r>
              <a:rPr lang="ru-RU" baseline="0" dirty="0"/>
              <a:t> ГИБДД-М – Транспортно-информационная система – Сервис Паутина (потом обратно)</a:t>
            </a:r>
          </a:p>
          <a:p>
            <a:r>
              <a:rPr lang="ru-RU" baseline="0" dirty="0"/>
              <a:t>Вторая анимация любые две другие системы также</a:t>
            </a:r>
          </a:p>
          <a:p>
            <a:r>
              <a:rPr lang="ru-RU" baseline="0" dirty="0"/>
              <a:t>Третья анимация – Процессная система – транспортно-информационная </a:t>
            </a:r>
            <a:r>
              <a:rPr lang="ru-RU" baseline="0" dirty="0" err="1"/>
              <a:t>систмема</a:t>
            </a:r>
            <a:r>
              <a:rPr lang="ru-RU" baseline="0" dirty="0"/>
              <a:t> – один из реестров (и обратно)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640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Анимация: стрелка от ФИС</a:t>
            </a:r>
            <a:r>
              <a:rPr lang="ru-RU" baseline="0" dirty="0"/>
              <a:t> ГИБДД-М – Система общих справочников и каталогов (потом обратно)</a:t>
            </a:r>
          </a:p>
          <a:p>
            <a:r>
              <a:rPr lang="ru-RU" baseline="0" dirty="0"/>
              <a:t>вторая анимация – </a:t>
            </a:r>
            <a:r>
              <a:rPr lang="ru-RU" dirty="0"/>
              <a:t>ФИС</a:t>
            </a:r>
            <a:r>
              <a:rPr lang="ru-RU" baseline="0" dirty="0"/>
              <a:t> ГИБДД-М – транспортно-информационная </a:t>
            </a:r>
            <a:r>
              <a:rPr lang="ru-RU" baseline="0" dirty="0" err="1"/>
              <a:t>систмема</a:t>
            </a:r>
            <a:r>
              <a:rPr lang="ru-RU" baseline="0" dirty="0"/>
              <a:t> – Реестр ТС (и обратно)</a:t>
            </a:r>
          </a:p>
          <a:p>
            <a:r>
              <a:rPr lang="ru-RU" baseline="0" dirty="0"/>
              <a:t>Третья анимация – ФИС ГИБДД-М – ИС получения и предоставления сведений – ПВВ – НСИ ИСОД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/>
              <a:t>Третья анимация – ФИС ГИБДД-М – ИС получения и предоставления сведений – ПВВ – ЕСФЛ (и обратно)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BB617-4B7E-42D4-8099-7D2B1F0C6D9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086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5308979"/>
          </a:xfrm>
          <a:prstGeom prst="rect">
            <a:avLst/>
          </a:prstGeom>
          <a:solidFill>
            <a:srgbClr val="001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167" t="19982" r="28386" b="13989"/>
          <a:stretch/>
        </p:blipFill>
        <p:spPr>
          <a:xfrm>
            <a:off x="7995684" y="-10633"/>
            <a:ext cx="4199860" cy="53056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715" y="5546391"/>
            <a:ext cx="2834985" cy="113154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22060" y="1605948"/>
            <a:ext cx="6949783" cy="106291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7200" b="1" i="0">
                <a:solidFill>
                  <a:schemeClr val="bg1"/>
                </a:solidFill>
                <a:latin typeface="Montserrat" panose="00000500000000000000" pitchFamily="2" charset="-52"/>
                <a:ea typeface="Golos Text" panose="020B050302020202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22060" y="2828504"/>
            <a:ext cx="6949784" cy="5014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Montserrat" panose="00000500000000000000" pitchFamily="2" charset="-52"/>
                <a:ea typeface="Golos Text" panose="020B0503020202020204" pitchFamily="34" charset="0"/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880676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9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74CC4C2-79C5-E6F2-4527-C81393C7D402}"/>
              </a:ext>
            </a:extLst>
          </p:cNvPr>
          <p:cNvSpPr/>
          <p:nvPr/>
        </p:nvSpPr>
        <p:spPr>
          <a:xfrm>
            <a:off x="-1" y="-1"/>
            <a:ext cx="12192000" cy="5301206"/>
          </a:xfrm>
          <a:prstGeom prst="rect">
            <a:avLst/>
          </a:prstGeom>
          <a:solidFill>
            <a:srgbClr val="001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0C1F60-119D-FDB6-953F-997E1F918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715" y="5546391"/>
            <a:ext cx="2834985" cy="113154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52350B-C870-E93B-7E42-9E5E484DC6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1376" y="1821370"/>
            <a:ext cx="9396553" cy="214875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7200" b="1" i="0">
                <a:solidFill>
                  <a:schemeClr val="bg1"/>
                </a:solidFill>
                <a:latin typeface="Montserrat" panose="00000500000000000000" pitchFamily="2" charset="-52"/>
                <a:ea typeface="Golos Text" panose="020B0503020202020204" pitchFamily="34" charset="0"/>
              </a:defRPr>
            </a:lvl1pPr>
          </a:lstStyle>
          <a:p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ВНИМАНИЕ!</a:t>
            </a:r>
            <a:endParaRPr lang="en-US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6CB171B-D8DE-861D-E3FE-49DD27832185}"/>
              </a:ext>
            </a:extLst>
          </p:cNvPr>
          <p:cNvSpPr/>
          <p:nvPr/>
        </p:nvSpPr>
        <p:spPr>
          <a:xfrm>
            <a:off x="11669048" y="0"/>
            <a:ext cx="522951" cy="5301205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850936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0"/>
            <a:ext cx="12192000" cy="5308979"/>
          </a:xfrm>
          <a:prstGeom prst="rect">
            <a:avLst/>
          </a:prstGeom>
          <a:solidFill>
            <a:srgbClr val="001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167" t="19982" r="28386" b="13989"/>
          <a:stretch/>
        </p:blipFill>
        <p:spPr>
          <a:xfrm>
            <a:off x="7995684" y="-10633"/>
            <a:ext cx="4199860" cy="53056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715" y="5546391"/>
            <a:ext cx="2834985" cy="113154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22060" y="1605948"/>
            <a:ext cx="6949783" cy="106291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7200" b="1" i="0">
                <a:solidFill>
                  <a:schemeClr val="bg1"/>
                </a:solidFill>
                <a:latin typeface="Montserrat" panose="00000500000000000000" pitchFamily="2" charset="-52"/>
                <a:ea typeface="Golos Text" panose="020B050302020202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22060" y="2828504"/>
            <a:ext cx="6949784" cy="5014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Montserrat" panose="00000500000000000000" pitchFamily="2" charset="-52"/>
                <a:ea typeface="Golos Text" panose="020B0503020202020204" pitchFamily="34" charset="0"/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259993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9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41820" y="365763"/>
            <a:ext cx="2246906" cy="6749859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5735782" y="125730"/>
            <a:ext cx="6456218" cy="671573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12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88756" y="413356"/>
            <a:ext cx="10515600" cy="7742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>
                <a:solidFill>
                  <a:srgbClr val="001B44"/>
                </a:solidFill>
                <a:latin typeface="Bebas Neue Bold" panose="020B0606020202050201" pitchFamily="34" charset="-52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56" y="1222448"/>
            <a:ext cx="10515600" cy="47762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544"/>
              </a:spcBef>
              <a:spcAft>
                <a:spcPts val="544"/>
              </a:spcAft>
              <a:buNone/>
              <a:defRPr sz="1600">
                <a:solidFill>
                  <a:srgbClr val="001B44"/>
                </a:solidFill>
                <a:latin typeface="Montserrat" panose="00000500000000000000" pitchFamily="2" charset="-52"/>
              </a:defRPr>
            </a:lvl1pPr>
            <a:lvl2pPr marL="253472" indent="-240511">
              <a:tabLst/>
              <a:defRPr sz="1452"/>
            </a:lvl2pPr>
            <a:lvl3pPr marL="576072" indent="-282275">
              <a:tabLst/>
              <a:defRPr sz="1270"/>
            </a:lvl3pPr>
            <a:lvl4pPr marL="816583" indent="-240511">
              <a:tabLst/>
              <a:defRPr sz="1089"/>
            </a:lvl4pPr>
            <a:lvl5pPr>
              <a:defRPr sz="1452"/>
            </a:lvl5pPr>
          </a:lstStyle>
          <a:p>
            <a:pPr lvl="0"/>
            <a:r>
              <a:rPr lang="ru-RU" dirty="0"/>
              <a:t>Образец текста…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1DB3A56-3FD8-BA03-BFAB-D75DED810116}"/>
              </a:ext>
            </a:extLst>
          </p:cNvPr>
          <p:cNvSpPr/>
          <p:nvPr userDrawn="1"/>
        </p:nvSpPr>
        <p:spPr>
          <a:xfrm>
            <a:off x="1" y="-3830"/>
            <a:ext cx="12190338" cy="146091"/>
          </a:xfrm>
          <a:prstGeom prst="rect">
            <a:avLst/>
          </a:prstGeom>
          <a:solidFill>
            <a:srgbClr val="061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071B856-4FBC-06EB-A15B-A711DECA35D3}"/>
              </a:ext>
            </a:extLst>
          </p:cNvPr>
          <p:cNvSpPr/>
          <p:nvPr userDrawn="1"/>
        </p:nvSpPr>
        <p:spPr>
          <a:xfrm>
            <a:off x="11460163" y="1599"/>
            <a:ext cx="731837" cy="140662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9F176AC-7288-B150-A93D-F9350168E8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2928" y="5909310"/>
            <a:ext cx="822960" cy="82296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52EC36D-B885-58D4-7B11-B5ED21D575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44692" y="6202602"/>
            <a:ext cx="4656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1B44"/>
                </a:solidFill>
                <a:latin typeface="Montserrat" pitchFamily="2" charset="0"/>
                <a:cs typeface="Arial" panose="020B0604020202020204" pitchFamily="34" charset="0"/>
              </a:defRPr>
            </a:lvl1pPr>
          </a:lstStyle>
          <a:p>
            <a:fld id="{5BA4C6D6-C0FA-44BB-9F0C-4B4C813FEFC0}" type="slidenum">
              <a:rPr lang="en-ID" smtClean="0"/>
              <a:pPr/>
              <a:t>‹#›</a:t>
            </a:fld>
            <a:endParaRPr lang="en-ID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AE5087F-1B26-5105-8619-257FDA7F26E3}"/>
              </a:ext>
            </a:extLst>
          </p:cNvPr>
          <p:cNvSpPr txBox="1">
            <a:spLocks/>
          </p:cNvSpPr>
          <p:nvPr userDrawn="1"/>
        </p:nvSpPr>
        <p:spPr>
          <a:xfrm>
            <a:off x="10870620" y="6202602"/>
            <a:ext cx="622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>
                <a:solidFill>
                  <a:srgbClr val="062050"/>
                </a:solidFill>
                <a:latin typeface="Montserrat" pitchFamily="2" charset="0"/>
              </a:rPr>
              <a:t>/48</a:t>
            </a:r>
            <a:endParaRPr lang="en-ID" dirty="0">
              <a:solidFill>
                <a:srgbClr val="062050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13991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423660" y="0"/>
            <a:ext cx="5768339" cy="6858000"/>
          </a:xfrm>
          <a:prstGeom prst="rect">
            <a:avLst/>
          </a:prstGeom>
          <a:solidFill>
            <a:srgbClr val="001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06" t="13667" r="23362" b="8787"/>
          <a:stretch/>
        </p:blipFill>
        <p:spPr>
          <a:xfrm>
            <a:off x="6809362" y="204281"/>
            <a:ext cx="4990289" cy="62840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715" y="5546391"/>
            <a:ext cx="2834985" cy="113154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82276" y="2268152"/>
            <a:ext cx="5629548" cy="9139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 i="0">
                <a:solidFill>
                  <a:srgbClr val="001B44"/>
                </a:solidFill>
                <a:latin typeface="Montserrat" panose="00000500000000000000" pitchFamily="2" charset="-52"/>
                <a:ea typeface="Golos Text" panose="020B050302020202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2275" y="3241859"/>
            <a:ext cx="5629549" cy="5193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001B44"/>
                </a:solidFill>
                <a:latin typeface="Montserrat" panose="00000500000000000000" pitchFamily="2" charset="-52"/>
                <a:ea typeface="Golos Text" panose="020B0503020202020204" pitchFamily="34" charset="0"/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579711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715" y="5546391"/>
            <a:ext cx="2834985" cy="113154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82276" y="2268152"/>
            <a:ext cx="5629548" cy="9139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 i="0">
                <a:solidFill>
                  <a:srgbClr val="001B44"/>
                </a:solidFill>
                <a:latin typeface="Montserrat" panose="00000500000000000000" pitchFamily="2" charset="-52"/>
                <a:ea typeface="Golos Text" panose="020B050302020202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82275" y="3241859"/>
            <a:ext cx="5629549" cy="5193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001B44"/>
                </a:solidFill>
                <a:latin typeface="Montserrat" panose="00000500000000000000" pitchFamily="2" charset="-52"/>
                <a:ea typeface="Golos Text" panose="020B0503020202020204" pitchFamily="34" charset="0"/>
              </a:defRPr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6210" y="319650"/>
            <a:ext cx="5333870" cy="62157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152144" cy="482993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52144" y="0"/>
            <a:ext cx="11039856" cy="482993"/>
          </a:xfrm>
          <a:prstGeom prst="rect">
            <a:avLst/>
          </a:prstGeom>
          <a:solidFill>
            <a:srgbClr val="001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426324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2928" y="5909310"/>
            <a:ext cx="822960" cy="8229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" y="-3830"/>
            <a:ext cx="12190338" cy="146091"/>
          </a:xfrm>
          <a:prstGeom prst="rect">
            <a:avLst/>
          </a:prstGeom>
          <a:solidFill>
            <a:srgbClr val="061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60163" y="1599"/>
            <a:ext cx="731837" cy="140662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88756" y="413356"/>
            <a:ext cx="10515600" cy="7742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>
                <a:solidFill>
                  <a:srgbClr val="001B44"/>
                </a:solidFill>
                <a:latin typeface="Bebas Neue Bold" panose="020B0606020202050201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56" y="1222448"/>
            <a:ext cx="10515600" cy="47762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544"/>
              </a:spcBef>
              <a:spcAft>
                <a:spcPts val="544"/>
              </a:spcAft>
              <a:buNone/>
              <a:defRPr sz="1600">
                <a:solidFill>
                  <a:srgbClr val="001B44"/>
                </a:solidFill>
                <a:latin typeface="Montserrat" panose="00000500000000000000" pitchFamily="2" charset="-52"/>
              </a:defRPr>
            </a:lvl1pPr>
            <a:lvl2pPr marL="253472" indent="-240511">
              <a:tabLst/>
              <a:defRPr sz="1452"/>
            </a:lvl2pPr>
            <a:lvl3pPr marL="576072" indent="-282275">
              <a:tabLst/>
              <a:defRPr sz="1270"/>
            </a:lvl3pPr>
            <a:lvl4pPr marL="816583" indent="-240511">
              <a:tabLst/>
              <a:defRPr sz="1089"/>
            </a:lvl4pPr>
            <a:lvl5pPr>
              <a:defRPr sz="1452"/>
            </a:lvl5pPr>
          </a:lstStyle>
          <a:p>
            <a:pPr lvl="0"/>
            <a:r>
              <a:rPr lang="ru-RU" dirty="0"/>
              <a:t>Образец текста…</a:t>
            </a:r>
          </a:p>
        </p:txBody>
      </p:sp>
    </p:spTree>
    <p:extLst>
      <p:ext uri="{BB962C8B-B14F-4D97-AF65-F5344CB8AC3E}">
        <p14:creationId xmlns:p14="http://schemas.microsoft.com/office/powerpoint/2010/main" val="165105515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2928" y="5909310"/>
            <a:ext cx="822960" cy="8229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E0B21D-A73C-4D53-85FA-C8769DCFEC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65" b="90103" l="9965" r="89918">
                        <a14:foregroundMark x1="54162" y1="5773" x2="55569" y2="5361"/>
                        <a14:foregroundMark x1="54162" y1="2165" x2="54162" y2="2165"/>
                        <a14:foregroundMark x1="52989" y1="2371" x2="52989" y2="2371"/>
                        <a14:foregroundMark x1="66002" y1="10206" x2="66002" y2="10206"/>
                        <a14:foregroundMark x1="62837" y1="7938" x2="62837" y2="7938"/>
                        <a14:foregroundMark x1="65416" y1="12062" x2="65416" y2="12062"/>
                        <a14:foregroundMark x1="42438" y1="11753" x2="42438" y2="11753"/>
                        <a14:foregroundMark x1="49121" y1="7629" x2="49121" y2="7629"/>
                        <a14:foregroundMark x1="59086" y1="7526" x2="59086" y2="7526"/>
                        <a14:foregroundMark x1="65885" y1="44433" x2="54045" y2="55670"/>
                        <a14:foregroundMark x1="49238" y1="52165" x2="40563" y2="44433"/>
                        <a14:foregroundMark x1="54045" y1="90103" x2="54045" y2="90103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8422" y="6023436"/>
            <a:ext cx="507630" cy="610206"/>
          </a:xfrm>
          <a:prstGeom prst="rect">
            <a:avLst/>
          </a:prstGeom>
          <a:effectLst/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88756" y="413356"/>
            <a:ext cx="10515600" cy="7742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>
                <a:solidFill>
                  <a:srgbClr val="001B44"/>
                </a:solidFill>
                <a:latin typeface="Bebas Neue Bold" panose="020B0606020202050201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56" y="1222448"/>
            <a:ext cx="10515600" cy="47762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544"/>
              </a:spcBef>
              <a:spcAft>
                <a:spcPts val="544"/>
              </a:spcAft>
              <a:buNone/>
              <a:defRPr sz="1600">
                <a:solidFill>
                  <a:srgbClr val="001B44"/>
                </a:solidFill>
                <a:latin typeface="Montserrat" panose="00000500000000000000" pitchFamily="2" charset="-52"/>
              </a:defRPr>
            </a:lvl1pPr>
            <a:lvl2pPr marL="253472" indent="-240511">
              <a:tabLst/>
              <a:defRPr sz="1452"/>
            </a:lvl2pPr>
            <a:lvl3pPr marL="576072" indent="-282275">
              <a:tabLst/>
              <a:defRPr sz="1270"/>
            </a:lvl3pPr>
            <a:lvl4pPr marL="816583" indent="-240511">
              <a:tabLst/>
              <a:defRPr sz="1089"/>
            </a:lvl4pPr>
            <a:lvl5pPr>
              <a:defRPr sz="1452"/>
            </a:lvl5pPr>
          </a:lstStyle>
          <a:p>
            <a:pPr lvl="0"/>
            <a:r>
              <a:rPr lang="ru-RU" dirty="0"/>
              <a:t>Образец текста…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D68EACE-C1C2-8C7A-564B-B43F71F15D4A}"/>
              </a:ext>
            </a:extLst>
          </p:cNvPr>
          <p:cNvSpPr/>
          <p:nvPr/>
        </p:nvSpPr>
        <p:spPr>
          <a:xfrm>
            <a:off x="1" y="-3830"/>
            <a:ext cx="12190338" cy="146091"/>
          </a:xfrm>
          <a:prstGeom prst="rect">
            <a:avLst/>
          </a:prstGeom>
          <a:solidFill>
            <a:srgbClr val="061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E56BF0E-B5F5-046D-CADA-207EA9239FCD}"/>
              </a:ext>
            </a:extLst>
          </p:cNvPr>
          <p:cNvSpPr/>
          <p:nvPr/>
        </p:nvSpPr>
        <p:spPr>
          <a:xfrm>
            <a:off x="11460163" y="1599"/>
            <a:ext cx="731837" cy="140662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52EC36D-B885-58D4-7B11-B5ED21D575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564" y="6202602"/>
            <a:ext cx="4656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1B44"/>
                </a:solidFill>
                <a:latin typeface="Montserrat" pitchFamily="2" charset="0"/>
                <a:cs typeface="Arial" panose="020B0604020202020204" pitchFamily="34" charset="0"/>
              </a:defRPr>
            </a:lvl1pPr>
          </a:lstStyle>
          <a:p>
            <a:fld id="{A94D6787-F097-44E8-A19B-7F153D122C0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AE5087F-1B26-5105-8619-257FDA7F26E3}"/>
              </a:ext>
            </a:extLst>
          </p:cNvPr>
          <p:cNvSpPr txBox="1">
            <a:spLocks/>
          </p:cNvSpPr>
          <p:nvPr/>
        </p:nvSpPr>
        <p:spPr>
          <a:xfrm>
            <a:off x="697920" y="6208952"/>
            <a:ext cx="622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>
                <a:solidFill>
                  <a:srgbClr val="062050"/>
                </a:solidFill>
                <a:latin typeface="Montserrat" pitchFamily="2" charset="0"/>
              </a:rPr>
              <a:t>/48</a:t>
            </a:r>
            <a:endParaRPr lang="en-ID" dirty="0">
              <a:solidFill>
                <a:srgbClr val="062050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878801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2928" y="5909310"/>
            <a:ext cx="822960" cy="8229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5326" y="6092400"/>
            <a:ext cx="737602" cy="456779"/>
          </a:xfrm>
          <a:prstGeom prst="rect">
            <a:avLst/>
          </a:prstGeom>
          <a:effectLst/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388756" y="413356"/>
            <a:ext cx="10515600" cy="7742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>
                <a:solidFill>
                  <a:srgbClr val="001B44"/>
                </a:solidFill>
                <a:latin typeface="Bebas Neue Bold" panose="020B0606020202050201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56" y="1222448"/>
            <a:ext cx="10515600" cy="47762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544"/>
              </a:spcBef>
              <a:spcAft>
                <a:spcPts val="544"/>
              </a:spcAft>
              <a:buNone/>
              <a:defRPr sz="1600">
                <a:solidFill>
                  <a:srgbClr val="001B44"/>
                </a:solidFill>
                <a:latin typeface="Montserrat" panose="00000500000000000000" pitchFamily="2" charset="-52"/>
              </a:defRPr>
            </a:lvl1pPr>
            <a:lvl2pPr marL="253472" indent="-240511">
              <a:tabLst/>
              <a:defRPr sz="1452"/>
            </a:lvl2pPr>
            <a:lvl3pPr marL="576072" indent="-282275">
              <a:tabLst/>
              <a:defRPr sz="1270"/>
            </a:lvl3pPr>
            <a:lvl4pPr marL="816583" indent="-240511">
              <a:tabLst/>
              <a:defRPr sz="1089"/>
            </a:lvl4pPr>
            <a:lvl5pPr>
              <a:defRPr sz="1452"/>
            </a:lvl5pPr>
          </a:lstStyle>
          <a:p>
            <a:pPr lvl="0"/>
            <a:r>
              <a:rPr lang="ru-RU" dirty="0"/>
              <a:t>Образец текста…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9FFE073-3A10-5593-A046-383126DF7D23}"/>
              </a:ext>
            </a:extLst>
          </p:cNvPr>
          <p:cNvSpPr/>
          <p:nvPr/>
        </p:nvSpPr>
        <p:spPr>
          <a:xfrm>
            <a:off x="1" y="-3830"/>
            <a:ext cx="12190338" cy="146091"/>
          </a:xfrm>
          <a:prstGeom prst="rect">
            <a:avLst/>
          </a:prstGeom>
          <a:solidFill>
            <a:srgbClr val="061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477B8CC-2C81-6BB4-7D89-2F512F05A6C2}"/>
              </a:ext>
            </a:extLst>
          </p:cNvPr>
          <p:cNvSpPr/>
          <p:nvPr/>
        </p:nvSpPr>
        <p:spPr>
          <a:xfrm>
            <a:off x="11460163" y="1599"/>
            <a:ext cx="731837" cy="140662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52EC36D-B885-58D4-7B11-B5ED21D575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564" y="6202602"/>
            <a:ext cx="4656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1B44"/>
                </a:solidFill>
                <a:latin typeface="Montserrat" pitchFamily="2" charset="0"/>
                <a:cs typeface="Arial" panose="020B0604020202020204" pitchFamily="34" charset="0"/>
              </a:defRPr>
            </a:lvl1pPr>
          </a:lstStyle>
          <a:p>
            <a:fld id="{A94D6787-F097-44E8-A19B-7F153D122C0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AE5087F-1B26-5105-8619-257FDA7F26E3}"/>
              </a:ext>
            </a:extLst>
          </p:cNvPr>
          <p:cNvSpPr txBox="1">
            <a:spLocks/>
          </p:cNvSpPr>
          <p:nvPr/>
        </p:nvSpPr>
        <p:spPr>
          <a:xfrm>
            <a:off x="697920" y="6208952"/>
            <a:ext cx="622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>
                <a:solidFill>
                  <a:srgbClr val="062050"/>
                </a:solidFill>
                <a:latin typeface="Montserrat" pitchFamily="2" charset="0"/>
              </a:rPr>
              <a:t>/48</a:t>
            </a:r>
            <a:endParaRPr lang="en-ID" dirty="0">
              <a:solidFill>
                <a:srgbClr val="062050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52701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4093" y="-768819"/>
            <a:ext cx="6032817" cy="79917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08770" y="142261"/>
            <a:ext cx="6483230" cy="671573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12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88756" y="413356"/>
            <a:ext cx="10515600" cy="7742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>
                <a:solidFill>
                  <a:srgbClr val="001B44"/>
                </a:solidFill>
                <a:latin typeface="Bebas Neue Bold" panose="020B0606020202050201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9227" y="1257130"/>
            <a:ext cx="10515600" cy="47762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544"/>
              </a:spcBef>
              <a:spcAft>
                <a:spcPts val="544"/>
              </a:spcAft>
              <a:buNone/>
              <a:defRPr sz="1600">
                <a:solidFill>
                  <a:srgbClr val="001B44"/>
                </a:solidFill>
                <a:latin typeface="Montserrat" panose="00000500000000000000" pitchFamily="2" charset="-52"/>
              </a:defRPr>
            </a:lvl1pPr>
            <a:lvl2pPr marL="253472" indent="-240511">
              <a:tabLst/>
              <a:defRPr sz="1452"/>
            </a:lvl2pPr>
            <a:lvl3pPr marL="576072" indent="-282275">
              <a:tabLst/>
              <a:defRPr sz="1270"/>
            </a:lvl3pPr>
            <a:lvl4pPr marL="816583" indent="-240511">
              <a:tabLst/>
              <a:defRPr sz="1089"/>
            </a:lvl4pPr>
            <a:lvl5pPr>
              <a:defRPr sz="1452"/>
            </a:lvl5pPr>
          </a:lstStyle>
          <a:p>
            <a:pPr lvl="0"/>
            <a:r>
              <a:rPr lang="ru-RU" dirty="0"/>
              <a:t>Образец текста…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BE6FA38-4D46-BC95-2151-4E50596C0C84}"/>
              </a:ext>
            </a:extLst>
          </p:cNvPr>
          <p:cNvSpPr/>
          <p:nvPr/>
        </p:nvSpPr>
        <p:spPr>
          <a:xfrm>
            <a:off x="1" y="-3830"/>
            <a:ext cx="12190338" cy="146091"/>
          </a:xfrm>
          <a:prstGeom prst="rect">
            <a:avLst/>
          </a:prstGeom>
          <a:solidFill>
            <a:srgbClr val="061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BB05707-D191-CA48-37E2-34C25D25DC82}"/>
              </a:ext>
            </a:extLst>
          </p:cNvPr>
          <p:cNvSpPr/>
          <p:nvPr/>
        </p:nvSpPr>
        <p:spPr>
          <a:xfrm>
            <a:off x="11460163" y="1599"/>
            <a:ext cx="731837" cy="140662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61B0188-EAFC-C959-8FEC-076A24E046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2928" y="5909310"/>
            <a:ext cx="822960" cy="82296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52EC36D-B885-58D4-7B11-B5ED21D575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44692" y="6202602"/>
            <a:ext cx="4656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1B44"/>
                </a:solidFill>
                <a:latin typeface="Montserrat" pitchFamily="2" charset="0"/>
                <a:cs typeface="Arial" panose="020B0604020202020204" pitchFamily="34" charset="0"/>
              </a:defRPr>
            </a:lvl1pPr>
          </a:lstStyle>
          <a:p>
            <a:fld id="{5BA4C6D6-C0FA-44BB-9F0C-4B4C813FEFC0}" type="slidenum">
              <a:rPr lang="en-ID" smtClean="0"/>
              <a:pPr/>
              <a:t>‹#›</a:t>
            </a:fld>
            <a:endParaRPr lang="en-ID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0AE5087F-1B26-5105-8619-257FDA7F26E3}"/>
              </a:ext>
            </a:extLst>
          </p:cNvPr>
          <p:cNvSpPr txBox="1">
            <a:spLocks/>
          </p:cNvSpPr>
          <p:nvPr/>
        </p:nvSpPr>
        <p:spPr>
          <a:xfrm>
            <a:off x="10870620" y="6202602"/>
            <a:ext cx="622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>
                <a:solidFill>
                  <a:srgbClr val="062050"/>
                </a:solidFill>
                <a:latin typeface="Montserrat" pitchFamily="2" charset="0"/>
              </a:rPr>
              <a:t>/48</a:t>
            </a:r>
            <a:endParaRPr lang="en-ID" dirty="0">
              <a:solidFill>
                <a:srgbClr val="062050"/>
              </a:solidFill>
              <a:latin typeface="Montserrat" pitchFamily="2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FFA3200-CC12-4D67-8C9E-AAC481A6C5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4093" y="-768819"/>
            <a:ext cx="6032817" cy="7991779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B40FD66C-442B-42F5-BE45-E147B4E9B281}"/>
              </a:ext>
            </a:extLst>
          </p:cNvPr>
          <p:cNvSpPr/>
          <p:nvPr userDrawn="1"/>
        </p:nvSpPr>
        <p:spPr>
          <a:xfrm>
            <a:off x="5708770" y="142261"/>
            <a:ext cx="6483230" cy="671573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12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B52810A-95A9-4805-AD06-4BC05B7AFE03}"/>
              </a:ext>
            </a:extLst>
          </p:cNvPr>
          <p:cNvSpPr/>
          <p:nvPr userDrawn="1"/>
        </p:nvSpPr>
        <p:spPr>
          <a:xfrm>
            <a:off x="1" y="-3830"/>
            <a:ext cx="12190338" cy="146091"/>
          </a:xfrm>
          <a:prstGeom prst="rect">
            <a:avLst/>
          </a:prstGeom>
          <a:solidFill>
            <a:srgbClr val="061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621F75B-FB2B-4D83-8ACF-9FEAB151E76A}"/>
              </a:ext>
            </a:extLst>
          </p:cNvPr>
          <p:cNvSpPr/>
          <p:nvPr userDrawn="1"/>
        </p:nvSpPr>
        <p:spPr>
          <a:xfrm>
            <a:off x="11460163" y="1599"/>
            <a:ext cx="731837" cy="140662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A5FFC48-CCC5-4AAF-A1EA-CC9F42B204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2928" y="5909310"/>
            <a:ext cx="822960" cy="822960"/>
          </a:xfrm>
          <a:prstGeom prst="rect">
            <a:avLst/>
          </a:prstGeom>
        </p:spPr>
      </p:pic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656C477F-9C11-45FB-9707-C3CBB3BDE0BC}"/>
              </a:ext>
            </a:extLst>
          </p:cNvPr>
          <p:cNvSpPr txBox="1">
            <a:spLocks/>
          </p:cNvSpPr>
          <p:nvPr userDrawn="1"/>
        </p:nvSpPr>
        <p:spPr>
          <a:xfrm>
            <a:off x="10870620" y="6202602"/>
            <a:ext cx="622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>
                <a:solidFill>
                  <a:srgbClr val="062050"/>
                </a:solidFill>
                <a:latin typeface="Montserrat" pitchFamily="2" charset="0"/>
              </a:rPr>
              <a:t>/48</a:t>
            </a:r>
            <a:endParaRPr lang="en-ID" dirty="0">
              <a:solidFill>
                <a:srgbClr val="062050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67712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41820" y="365763"/>
            <a:ext cx="2246906" cy="67498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735782" y="125730"/>
            <a:ext cx="6456218" cy="671573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12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88756" y="413356"/>
            <a:ext cx="10515600" cy="7742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>
                <a:solidFill>
                  <a:srgbClr val="001B44"/>
                </a:solidFill>
                <a:latin typeface="Bebas Neue Bold" panose="020B0606020202050201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56" y="1222448"/>
            <a:ext cx="10515600" cy="47762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544"/>
              </a:spcBef>
              <a:spcAft>
                <a:spcPts val="544"/>
              </a:spcAft>
              <a:buNone/>
              <a:defRPr sz="1600">
                <a:solidFill>
                  <a:srgbClr val="001B44"/>
                </a:solidFill>
                <a:latin typeface="Montserrat" panose="00000500000000000000" pitchFamily="2" charset="-52"/>
              </a:defRPr>
            </a:lvl1pPr>
            <a:lvl2pPr marL="253472" indent="-240511">
              <a:tabLst/>
              <a:defRPr sz="1452"/>
            </a:lvl2pPr>
            <a:lvl3pPr marL="576072" indent="-282275">
              <a:tabLst/>
              <a:defRPr sz="1270"/>
            </a:lvl3pPr>
            <a:lvl4pPr marL="816583" indent="-240511">
              <a:tabLst/>
              <a:defRPr sz="1089"/>
            </a:lvl4pPr>
            <a:lvl5pPr>
              <a:defRPr sz="1452"/>
            </a:lvl5pPr>
          </a:lstStyle>
          <a:p>
            <a:pPr lvl="0"/>
            <a:r>
              <a:rPr lang="ru-RU" dirty="0"/>
              <a:t>Образец текста…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1DB3A56-3FD8-BA03-BFAB-D75DED810116}"/>
              </a:ext>
            </a:extLst>
          </p:cNvPr>
          <p:cNvSpPr/>
          <p:nvPr/>
        </p:nvSpPr>
        <p:spPr>
          <a:xfrm>
            <a:off x="1" y="-3830"/>
            <a:ext cx="12190338" cy="146091"/>
          </a:xfrm>
          <a:prstGeom prst="rect">
            <a:avLst/>
          </a:prstGeom>
          <a:solidFill>
            <a:srgbClr val="061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071B856-4FBC-06EB-A15B-A711DECA35D3}"/>
              </a:ext>
            </a:extLst>
          </p:cNvPr>
          <p:cNvSpPr/>
          <p:nvPr/>
        </p:nvSpPr>
        <p:spPr>
          <a:xfrm>
            <a:off x="11460163" y="1599"/>
            <a:ext cx="731837" cy="140662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9F176AC-7288-B150-A93D-F9350168E8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2928" y="5909310"/>
            <a:ext cx="822960" cy="82296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52EC36D-B885-58D4-7B11-B5ED21D575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44692" y="6202602"/>
            <a:ext cx="4656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1B44"/>
                </a:solidFill>
                <a:latin typeface="Montserrat" pitchFamily="2" charset="0"/>
                <a:cs typeface="Arial" panose="020B0604020202020204" pitchFamily="34" charset="0"/>
              </a:defRPr>
            </a:lvl1pPr>
          </a:lstStyle>
          <a:p>
            <a:fld id="{5BA4C6D6-C0FA-44BB-9F0C-4B4C813FEFC0}" type="slidenum">
              <a:rPr lang="en-ID" smtClean="0"/>
              <a:pPr/>
              <a:t>‹#›</a:t>
            </a:fld>
            <a:endParaRPr lang="en-ID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AE5087F-1B26-5105-8619-257FDA7F26E3}"/>
              </a:ext>
            </a:extLst>
          </p:cNvPr>
          <p:cNvSpPr txBox="1">
            <a:spLocks/>
          </p:cNvSpPr>
          <p:nvPr/>
        </p:nvSpPr>
        <p:spPr>
          <a:xfrm>
            <a:off x="10870620" y="6202602"/>
            <a:ext cx="622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>
                <a:solidFill>
                  <a:srgbClr val="062050"/>
                </a:solidFill>
                <a:latin typeface="Montserrat" pitchFamily="2" charset="0"/>
              </a:rPr>
              <a:t>/48</a:t>
            </a:r>
            <a:endParaRPr lang="en-ID" dirty="0">
              <a:solidFill>
                <a:srgbClr val="062050"/>
              </a:solidFill>
              <a:latin typeface="Montserrat" pitchFamily="2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6496D6B-20E7-47A2-A8B2-D95C112473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41820" y="365763"/>
            <a:ext cx="2246906" cy="6749859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9D599D0-B07C-4F10-9B08-E4F8F1155BEA}"/>
              </a:ext>
            </a:extLst>
          </p:cNvPr>
          <p:cNvSpPr/>
          <p:nvPr userDrawn="1"/>
        </p:nvSpPr>
        <p:spPr>
          <a:xfrm>
            <a:off x="5735782" y="125730"/>
            <a:ext cx="6456218" cy="671573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12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B5017E1-74C2-4283-A71E-C4843DE4C15E}"/>
              </a:ext>
            </a:extLst>
          </p:cNvPr>
          <p:cNvSpPr/>
          <p:nvPr userDrawn="1"/>
        </p:nvSpPr>
        <p:spPr>
          <a:xfrm>
            <a:off x="1" y="-3830"/>
            <a:ext cx="12190338" cy="146091"/>
          </a:xfrm>
          <a:prstGeom prst="rect">
            <a:avLst/>
          </a:prstGeom>
          <a:solidFill>
            <a:srgbClr val="061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</a:t>
            </a:r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D1B5631-666D-4D7E-BBE0-4E91A852B749}"/>
              </a:ext>
            </a:extLst>
          </p:cNvPr>
          <p:cNvSpPr/>
          <p:nvPr userDrawn="1"/>
        </p:nvSpPr>
        <p:spPr>
          <a:xfrm>
            <a:off x="11460163" y="1599"/>
            <a:ext cx="731837" cy="140662"/>
          </a:xfrm>
          <a:prstGeom prst="rect">
            <a:avLst/>
          </a:prstGeom>
          <a:solidFill>
            <a:srgbClr val="FD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73252C1-3A28-4D6E-AC91-0EE07E32B0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2928" y="5909310"/>
            <a:ext cx="822960" cy="822960"/>
          </a:xfrm>
          <a:prstGeom prst="rect">
            <a:avLst/>
          </a:prstGeom>
        </p:spPr>
      </p:pic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1E1C3FEA-7F48-4ED3-9B91-104C3F060EAC}"/>
              </a:ext>
            </a:extLst>
          </p:cNvPr>
          <p:cNvSpPr txBox="1">
            <a:spLocks/>
          </p:cNvSpPr>
          <p:nvPr userDrawn="1"/>
        </p:nvSpPr>
        <p:spPr>
          <a:xfrm>
            <a:off x="10870620" y="6202602"/>
            <a:ext cx="622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>
                <a:solidFill>
                  <a:srgbClr val="062050"/>
                </a:solidFill>
                <a:latin typeface="Montserrat" pitchFamily="2" charset="0"/>
              </a:rPr>
              <a:t>/48</a:t>
            </a:r>
            <a:endParaRPr lang="en-ID" dirty="0">
              <a:solidFill>
                <a:srgbClr val="062050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84559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FFDE3B3-D78A-4F4D-99AE-074920419491}"/>
              </a:ext>
            </a:extLst>
          </p:cNvPr>
          <p:cNvSpPr/>
          <p:nvPr/>
        </p:nvSpPr>
        <p:spPr>
          <a:xfrm>
            <a:off x="0" y="0"/>
            <a:ext cx="12192000" cy="3492708"/>
          </a:xfrm>
          <a:prstGeom prst="rect">
            <a:avLst/>
          </a:prstGeom>
          <a:solidFill>
            <a:srgbClr val="001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b="1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2928" y="5909310"/>
            <a:ext cx="822960" cy="82296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8756" y="413356"/>
            <a:ext cx="10515600" cy="7742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  <a:latin typeface="Bebas Neue Bold" panose="020B0606020202050201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56" y="1222448"/>
            <a:ext cx="10515600" cy="47762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544"/>
              </a:spcBef>
              <a:spcAft>
                <a:spcPts val="544"/>
              </a:spcAft>
              <a:buNone/>
              <a:defRPr sz="1600">
                <a:solidFill>
                  <a:schemeClr val="bg1"/>
                </a:solidFill>
                <a:latin typeface="Montserrat" panose="00000500000000000000" pitchFamily="2" charset="-52"/>
              </a:defRPr>
            </a:lvl1pPr>
            <a:lvl2pPr marL="253472" indent="-240511">
              <a:tabLst/>
              <a:defRPr sz="1452"/>
            </a:lvl2pPr>
            <a:lvl3pPr marL="576072" indent="-282275">
              <a:tabLst/>
              <a:defRPr sz="1270"/>
            </a:lvl3pPr>
            <a:lvl4pPr marL="816583" indent="-240511">
              <a:tabLst/>
              <a:defRPr sz="1089"/>
            </a:lvl4pPr>
            <a:lvl5pPr>
              <a:defRPr sz="1452"/>
            </a:lvl5pPr>
          </a:lstStyle>
          <a:p>
            <a:pPr lvl="0"/>
            <a:r>
              <a:rPr lang="ru-RU" dirty="0"/>
              <a:t>Образец текста…</a:t>
            </a:r>
          </a:p>
        </p:txBody>
      </p:sp>
    </p:spTree>
    <p:extLst>
      <p:ext uri="{BB962C8B-B14F-4D97-AF65-F5344CB8AC3E}">
        <p14:creationId xmlns:p14="http://schemas.microsoft.com/office/powerpoint/2010/main" val="21877467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A27668-9CC9-4453-B7AC-D527B0AF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696E01-05AB-446E-B3B7-D67F5BE74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BC969A-C931-4AA5-AC6B-EB5831783A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1B44"/>
                </a:solidFill>
                <a:latin typeface="Montserrat" pitchFamily="2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E74FB-5B1C-41C6-BD6D-A8CB7D1C1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1B44"/>
                </a:solidFill>
                <a:latin typeface="Montserrat" pitchFamily="2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0C6B0-0501-4598-9AB3-1159785FCF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94D6787-F097-44E8-A19B-7F153D122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549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692" r:id="rId12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22060" y="1605948"/>
            <a:ext cx="7503259" cy="1062911"/>
          </a:xfrm>
        </p:spPr>
        <p:txBody>
          <a:bodyPr>
            <a:noAutofit/>
          </a:bodyPr>
          <a:lstStyle/>
          <a:p>
            <a:r>
              <a:rPr lang="ru-RU" sz="8000"/>
              <a:t>КОНЦЕПЦИЯ</a:t>
            </a:r>
            <a:endParaRPr lang="ru-RU" sz="8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81532" y="2828504"/>
            <a:ext cx="6949784" cy="95555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создания Единой цифровой платформы Государственной инспекции безопасности дорожного движения Министерства внутренних дел Российской Федерации (ЕЦП </a:t>
            </a:r>
            <a:r>
              <a:rPr lang="ru-RU" sz="1400">
                <a:effectLst/>
                <a:ea typeface="Calibri" panose="020F0502020204030204" pitchFamily="34" charset="0"/>
                <a:cs typeface="Arial" panose="020B0604020202020204" pitchFamily="34" charset="0"/>
              </a:rPr>
              <a:t>ГИБДД)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5446166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10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архитектура ЕЦП ГИБДД  -  КАК БУДЕТ (</a:t>
            </a:r>
            <a:r>
              <a:rPr lang="en-US" dirty="0"/>
              <a:t>TO BE</a:t>
            </a:r>
            <a:r>
              <a:rPr lang="ru-RU" dirty="0"/>
              <a:t>)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701660" y="3976768"/>
            <a:ext cx="2445718" cy="422513"/>
            <a:chOff x="3701660" y="3976768"/>
            <a:chExt cx="2445718" cy="422513"/>
          </a:xfrm>
        </p:grpSpPr>
        <p:sp>
          <p:nvSpPr>
            <p:cNvPr id="85" name="Полилиния: фигура 84">
              <a:extLst>
                <a:ext uri="{FF2B5EF4-FFF2-40B4-BE49-F238E27FC236}">
                  <a16:creationId xmlns:a16="http://schemas.microsoft.com/office/drawing/2014/main" id="{B1D0FAC5-2E36-4849-BA43-A3A65D90A46F}"/>
                </a:ext>
              </a:extLst>
            </p:cNvPr>
            <p:cNvSpPr/>
            <p:nvPr/>
          </p:nvSpPr>
          <p:spPr>
            <a:xfrm>
              <a:off x="3701660" y="3976768"/>
              <a:ext cx="2445718" cy="422513"/>
            </a:xfrm>
            <a:custGeom>
              <a:avLst/>
              <a:gdLst>
                <a:gd name="connsiteX0" fmla="*/ 0 w 2656069"/>
                <a:gd name="connsiteY0" fmla="*/ 0 h 422513"/>
                <a:gd name="connsiteX1" fmla="*/ 2656070 w 2656069"/>
                <a:gd name="connsiteY1" fmla="*/ 0 h 422513"/>
                <a:gd name="connsiteX2" fmla="*/ 2656070 w 2656069"/>
                <a:gd name="connsiteY2" fmla="*/ 422513 h 422513"/>
                <a:gd name="connsiteX3" fmla="*/ 0 w 2656069"/>
                <a:gd name="connsiteY3" fmla="*/ 422513 h 4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069" h="422513">
                  <a:moveTo>
                    <a:pt x="0" y="0"/>
                  </a:moveTo>
                  <a:lnTo>
                    <a:pt x="2656070" y="0"/>
                  </a:lnTo>
                  <a:lnTo>
                    <a:pt x="2656070" y="422513"/>
                  </a:lnTo>
                  <a:lnTo>
                    <a:pt x="0" y="422513"/>
                  </a:lnTo>
                  <a:close/>
                </a:path>
              </a:pathLst>
            </a:custGeom>
            <a:solidFill>
              <a:srgbClr val="0A2A6A"/>
            </a:solidFill>
            <a:ln w="8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96F65353-EDDD-4E49-B938-4DE1A2E17093}"/>
                </a:ext>
              </a:extLst>
            </p:cNvPr>
            <p:cNvSpPr txBox="1"/>
            <p:nvPr/>
          </p:nvSpPr>
          <p:spPr>
            <a:xfrm>
              <a:off x="4230274" y="4085292"/>
              <a:ext cx="141256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800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Транспортная </a:t>
              </a:r>
              <a:r>
                <a:rPr lang="ru-RU" sz="800" dirty="0" smtClean="0">
                  <a:solidFill>
                    <a:schemeClr val="bg1"/>
                  </a:solidFill>
                  <a:latin typeface="Montserrat" panose="00000500000000000000" pitchFamily="2" charset="-52"/>
                </a:rPr>
                <a:t>система</a:t>
              </a:r>
              <a:endParaRPr lang="ru-RU" sz="800" dirty="0">
                <a:solidFill>
                  <a:schemeClr val="bg1"/>
                </a:solidFill>
                <a:latin typeface="Montserrat" panose="00000500000000000000" pitchFamily="2" charset="-52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3701660" y="4459087"/>
            <a:ext cx="2436509" cy="422513"/>
            <a:chOff x="3701660" y="4459087"/>
            <a:chExt cx="2436509" cy="422513"/>
          </a:xfrm>
        </p:grpSpPr>
        <p:sp>
          <p:nvSpPr>
            <p:cNvPr id="84" name="Полилиния: фигура 83">
              <a:extLst>
                <a:ext uri="{FF2B5EF4-FFF2-40B4-BE49-F238E27FC236}">
                  <a16:creationId xmlns:a16="http://schemas.microsoft.com/office/drawing/2014/main" id="{35D5B169-DFF5-41A2-8029-87846B2464D8}"/>
                </a:ext>
              </a:extLst>
            </p:cNvPr>
            <p:cNvSpPr/>
            <p:nvPr/>
          </p:nvSpPr>
          <p:spPr>
            <a:xfrm>
              <a:off x="3701660" y="4459087"/>
              <a:ext cx="2436509" cy="422513"/>
            </a:xfrm>
            <a:custGeom>
              <a:avLst/>
              <a:gdLst>
                <a:gd name="connsiteX0" fmla="*/ 0 w 8166208"/>
                <a:gd name="connsiteY0" fmla="*/ 0 h 422513"/>
                <a:gd name="connsiteX1" fmla="*/ 8166209 w 8166208"/>
                <a:gd name="connsiteY1" fmla="*/ 0 h 422513"/>
                <a:gd name="connsiteX2" fmla="*/ 8166209 w 8166208"/>
                <a:gd name="connsiteY2" fmla="*/ 422513 h 422513"/>
                <a:gd name="connsiteX3" fmla="*/ 0 w 8166208"/>
                <a:gd name="connsiteY3" fmla="*/ 422513 h 4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6208" h="422513">
                  <a:moveTo>
                    <a:pt x="0" y="0"/>
                  </a:moveTo>
                  <a:lnTo>
                    <a:pt x="8166209" y="0"/>
                  </a:lnTo>
                  <a:lnTo>
                    <a:pt x="8166209" y="422513"/>
                  </a:lnTo>
                  <a:lnTo>
                    <a:pt x="0" y="422513"/>
                  </a:lnTo>
                  <a:close/>
                </a:path>
              </a:pathLst>
            </a:custGeom>
            <a:solidFill>
              <a:srgbClr val="0A2A6A"/>
            </a:solidFill>
            <a:ln w="8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D17223A4-C387-48C5-BA2B-64FE6B341E7E}"/>
                </a:ext>
              </a:extLst>
            </p:cNvPr>
            <p:cNvSpPr txBox="1"/>
            <p:nvPr/>
          </p:nvSpPr>
          <p:spPr>
            <a:xfrm>
              <a:off x="3917465" y="4509452"/>
              <a:ext cx="2026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Система общих каталогов и </a:t>
              </a:r>
            </a:p>
            <a:p>
              <a:pPr algn="ctr"/>
              <a:r>
                <a:rPr lang="ru-RU" sz="800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справочников ЕЦП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653892" y="3462039"/>
            <a:ext cx="2480477" cy="424318"/>
            <a:chOff x="3653892" y="3462039"/>
            <a:chExt cx="2480477" cy="424318"/>
          </a:xfrm>
        </p:grpSpPr>
        <p:sp>
          <p:nvSpPr>
            <p:cNvPr id="94" name="Полилиния: фигура 84">
              <a:extLst>
                <a:ext uri="{FF2B5EF4-FFF2-40B4-BE49-F238E27FC236}">
                  <a16:creationId xmlns:a16="http://schemas.microsoft.com/office/drawing/2014/main" id="{B1D0FAC5-2E36-4849-BA43-A3A65D90A46F}"/>
                </a:ext>
              </a:extLst>
            </p:cNvPr>
            <p:cNvSpPr/>
            <p:nvPr/>
          </p:nvSpPr>
          <p:spPr>
            <a:xfrm>
              <a:off x="3688651" y="3462039"/>
              <a:ext cx="2445718" cy="422513"/>
            </a:xfrm>
            <a:custGeom>
              <a:avLst/>
              <a:gdLst>
                <a:gd name="connsiteX0" fmla="*/ 0 w 2656069"/>
                <a:gd name="connsiteY0" fmla="*/ 0 h 422513"/>
                <a:gd name="connsiteX1" fmla="*/ 2656070 w 2656069"/>
                <a:gd name="connsiteY1" fmla="*/ 0 h 422513"/>
                <a:gd name="connsiteX2" fmla="*/ 2656070 w 2656069"/>
                <a:gd name="connsiteY2" fmla="*/ 422513 h 422513"/>
                <a:gd name="connsiteX3" fmla="*/ 0 w 2656069"/>
                <a:gd name="connsiteY3" fmla="*/ 422513 h 4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069" h="422513">
                  <a:moveTo>
                    <a:pt x="0" y="0"/>
                  </a:moveTo>
                  <a:lnTo>
                    <a:pt x="2656070" y="0"/>
                  </a:lnTo>
                  <a:lnTo>
                    <a:pt x="2656070" y="422513"/>
                  </a:lnTo>
                  <a:lnTo>
                    <a:pt x="0" y="422513"/>
                  </a:lnTo>
                  <a:close/>
                </a:path>
              </a:pathLst>
            </a:custGeom>
            <a:solidFill>
              <a:srgbClr val="0A2A6A"/>
            </a:solidFill>
            <a:ln w="8991" cap="flat">
              <a:solidFill>
                <a:srgbClr val="FF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634628BD-1D98-4F57-A4EE-54FEA62C4F67}"/>
                </a:ext>
              </a:extLst>
            </p:cNvPr>
            <p:cNvSpPr txBox="1"/>
            <p:nvPr/>
          </p:nvSpPr>
          <p:spPr>
            <a:xfrm>
              <a:off x="3653892" y="3486247"/>
              <a:ext cx="2442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Система обеспечения информационной безопасности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701660" y="4937141"/>
            <a:ext cx="2436509" cy="422513"/>
            <a:chOff x="3701660" y="4937141"/>
            <a:chExt cx="2436509" cy="422513"/>
          </a:xfrm>
        </p:grpSpPr>
        <p:sp>
          <p:nvSpPr>
            <p:cNvPr id="60" name="Полилиния: фигура 83">
              <a:extLst>
                <a:ext uri="{FF2B5EF4-FFF2-40B4-BE49-F238E27FC236}">
                  <a16:creationId xmlns:a16="http://schemas.microsoft.com/office/drawing/2014/main" id="{35D5B169-DFF5-41A2-8029-87846B2464D8}"/>
                </a:ext>
              </a:extLst>
            </p:cNvPr>
            <p:cNvSpPr/>
            <p:nvPr/>
          </p:nvSpPr>
          <p:spPr>
            <a:xfrm>
              <a:off x="3701660" y="4937141"/>
              <a:ext cx="2436509" cy="422513"/>
            </a:xfrm>
            <a:custGeom>
              <a:avLst/>
              <a:gdLst>
                <a:gd name="connsiteX0" fmla="*/ 0 w 8166208"/>
                <a:gd name="connsiteY0" fmla="*/ 0 h 422513"/>
                <a:gd name="connsiteX1" fmla="*/ 8166209 w 8166208"/>
                <a:gd name="connsiteY1" fmla="*/ 0 h 422513"/>
                <a:gd name="connsiteX2" fmla="*/ 8166209 w 8166208"/>
                <a:gd name="connsiteY2" fmla="*/ 422513 h 422513"/>
                <a:gd name="connsiteX3" fmla="*/ 0 w 8166208"/>
                <a:gd name="connsiteY3" fmla="*/ 422513 h 4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6208" h="422513">
                  <a:moveTo>
                    <a:pt x="0" y="0"/>
                  </a:moveTo>
                  <a:lnTo>
                    <a:pt x="8166209" y="0"/>
                  </a:lnTo>
                  <a:lnTo>
                    <a:pt x="8166209" y="422513"/>
                  </a:lnTo>
                  <a:lnTo>
                    <a:pt x="0" y="422513"/>
                  </a:lnTo>
                  <a:close/>
                </a:path>
              </a:pathLst>
            </a:custGeom>
            <a:solidFill>
              <a:srgbClr val="0A2A6A"/>
            </a:solidFill>
            <a:ln w="8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1E01CB34-EAF0-4CEC-B372-7ED51F56C274}"/>
                </a:ext>
              </a:extLst>
            </p:cNvPr>
            <p:cNvSpPr txBox="1"/>
            <p:nvPr/>
          </p:nvSpPr>
          <p:spPr>
            <a:xfrm>
              <a:off x="3845461" y="4992656"/>
              <a:ext cx="2218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dirty="0" smtClean="0">
                  <a:solidFill>
                    <a:schemeClr val="bg1"/>
                  </a:solidFill>
                  <a:latin typeface="Montserrat" panose="00000500000000000000" pitchFamily="2" charset="-52"/>
                </a:rPr>
                <a:t>Система </a:t>
              </a:r>
              <a:r>
                <a:rPr lang="ru-RU" sz="800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«Получение и предоставление сведений»</a:t>
              </a: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</p:spTree>
    <p:extLst>
      <p:ext uri="{BB962C8B-B14F-4D97-AF65-F5344CB8AC3E}">
        <p14:creationId xmlns:p14="http://schemas.microsoft.com/office/powerpoint/2010/main" val="7047027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11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архитектура ЕЦП ГИБДД  -  КАК БУДЕТ (</a:t>
            </a:r>
            <a:r>
              <a:rPr lang="en-US" dirty="0"/>
              <a:t>TO BE</a:t>
            </a:r>
            <a:r>
              <a:rPr lang="ru-RU" dirty="0"/>
              <a:t>)</a:t>
            </a:r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4230274" y="408529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</p:spTree>
    <p:extLst>
      <p:ext uri="{BB962C8B-B14F-4D97-AF65-F5344CB8AC3E}">
        <p14:creationId xmlns:p14="http://schemas.microsoft.com/office/powerpoint/2010/main" val="214944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wipe/>
      </p:transition>
    </mc:Choice>
    <mc:Fallback xmlns="">
      <p:transition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147" grpId="0"/>
      <p:bldP spid="1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10">
            <a:extLst>
              <a:ext uri="{FF2B5EF4-FFF2-40B4-BE49-F238E27FC236}">
                <a16:creationId xmlns:a16="http://schemas.microsoft.com/office/drawing/2014/main" id="{28864CBD-1598-429C-BD7C-5C893819A789}"/>
              </a:ext>
            </a:extLst>
          </p:cNvPr>
          <p:cNvSpPr/>
          <p:nvPr/>
        </p:nvSpPr>
        <p:spPr>
          <a:xfrm>
            <a:off x="9083941" y="2498368"/>
            <a:ext cx="2795578" cy="3175974"/>
          </a:xfrm>
          <a:custGeom>
            <a:avLst/>
            <a:gdLst>
              <a:gd name="connsiteX0" fmla="*/ 0 w 2795578"/>
              <a:gd name="connsiteY0" fmla="*/ 0 h 3175974"/>
              <a:gd name="connsiteX1" fmla="*/ 2795578 w 2795578"/>
              <a:gd name="connsiteY1" fmla="*/ 0 h 3175974"/>
              <a:gd name="connsiteX2" fmla="*/ 2795578 w 2795578"/>
              <a:gd name="connsiteY2" fmla="*/ 3175975 h 3175974"/>
              <a:gd name="connsiteX3" fmla="*/ 0 w 2795578"/>
              <a:gd name="connsiteY3" fmla="*/ 3175975 h 317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578" h="3175974">
                <a:moveTo>
                  <a:pt x="0" y="0"/>
                </a:moveTo>
                <a:lnTo>
                  <a:pt x="2795578" y="0"/>
                </a:lnTo>
                <a:lnTo>
                  <a:pt x="2795578" y="3175975"/>
                </a:lnTo>
                <a:lnTo>
                  <a:pt x="0" y="3175975"/>
                </a:lnTo>
                <a:close/>
              </a:path>
            </a:pathLst>
          </a:custGeom>
          <a:solidFill>
            <a:srgbClr val="B3C6E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197161" y="4311057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0141" y="3800073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11430" y="3298746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1" name="Полилиния: фигура 12">
            <a:extLst>
              <a:ext uri="{FF2B5EF4-FFF2-40B4-BE49-F238E27FC236}">
                <a16:creationId xmlns:a16="http://schemas.microsoft.com/office/drawing/2014/main" id="{0CBDCBC2-C5E8-4356-A1D3-B5D0C0CC7DA0}"/>
              </a:ext>
            </a:extLst>
          </p:cNvPr>
          <p:cNvSpPr/>
          <p:nvPr/>
        </p:nvSpPr>
        <p:spPr>
          <a:xfrm>
            <a:off x="279585" y="1218187"/>
            <a:ext cx="7812363" cy="1069725"/>
          </a:xfrm>
          <a:custGeom>
            <a:avLst/>
            <a:gdLst>
              <a:gd name="connsiteX0" fmla="*/ 0 w 8837752"/>
              <a:gd name="connsiteY0" fmla="*/ 0 h 1069725"/>
              <a:gd name="connsiteX1" fmla="*/ 8837752 w 8837752"/>
              <a:gd name="connsiteY1" fmla="*/ 0 h 1069725"/>
              <a:gd name="connsiteX2" fmla="*/ 8837752 w 8837752"/>
              <a:gd name="connsiteY2" fmla="*/ 1069725 h 1069725"/>
              <a:gd name="connsiteX3" fmla="*/ 0 w 8837752"/>
              <a:gd name="connsiteY3" fmla="*/ 1069725 h 106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37752" h="1069725">
                <a:moveTo>
                  <a:pt x="0" y="0"/>
                </a:moveTo>
                <a:lnTo>
                  <a:pt x="8837752" y="0"/>
                </a:lnTo>
                <a:lnTo>
                  <a:pt x="8837752" y="1069725"/>
                </a:lnTo>
                <a:lnTo>
                  <a:pt x="0" y="1069725"/>
                </a:lnTo>
                <a:close/>
              </a:path>
            </a:pathLst>
          </a:custGeom>
          <a:solidFill>
            <a:srgbClr val="E9EAF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3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391331" y="1670577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2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1968484" y="1664610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2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4997193" y="1641711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1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3513908" y="1656377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12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архитектура ЕЦП ГИБДД  -  КАК БУДЕТ (</a:t>
            </a:r>
            <a:r>
              <a:rPr lang="en-US" dirty="0"/>
              <a:t>TO BE</a:t>
            </a:r>
            <a:r>
              <a:rPr lang="ru-RU" dirty="0"/>
              <a:t>)</a:t>
            </a:r>
          </a:p>
        </p:txBody>
      </p:sp>
      <p:sp>
        <p:nvSpPr>
          <p:cNvPr id="79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223689" y="2411370"/>
            <a:ext cx="8501868" cy="431389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1" name="Полилиния: фигура 80">
            <a:extLst>
              <a:ext uri="{FF2B5EF4-FFF2-40B4-BE49-F238E27FC236}">
                <a16:creationId xmlns:a16="http://schemas.microsoft.com/office/drawing/2014/main" id="{8BB8E1A3-4521-4075-A791-33C3270192C4}"/>
              </a:ext>
            </a:extLst>
          </p:cNvPr>
          <p:cNvSpPr/>
          <p:nvPr/>
        </p:nvSpPr>
        <p:spPr>
          <a:xfrm>
            <a:off x="6859687" y="3832902"/>
            <a:ext cx="1717105" cy="2750105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32094" y="3030758"/>
            <a:ext cx="2580954" cy="35751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0" name="Полилиния: фигура 89">
            <a:extLst>
              <a:ext uri="{FF2B5EF4-FFF2-40B4-BE49-F238E27FC236}">
                <a16:creationId xmlns:a16="http://schemas.microsoft.com/office/drawing/2014/main" id="{EE081844-15E5-480A-97D6-D72695783C56}"/>
              </a:ext>
            </a:extLst>
          </p:cNvPr>
          <p:cNvSpPr/>
          <p:nvPr/>
        </p:nvSpPr>
        <p:spPr>
          <a:xfrm>
            <a:off x="6998660" y="5061816"/>
            <a:ext cx="1434991" cy="4235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1" name="Полилиния: фигура 90">
            <a:extLst>
              <a:ext uri="{FF2B5EF4-FFF2-40B4-BE49-F238E27FC236}">
                <a16:creationId xmlns:a16="http://schemas.microsoft.com/office/drawing/2014/main" id="{3221A39E-654B-4C0B-B48E-9D2BD63E56CD}"/>
              </a:ext>
            </a:extLst>
          </p:cNvPr>
          <p:cNvSpPr/>
          <p:nvPr/>
        </p:nvSpPr>
        <p:spPr>
          <a:xfrm>
            <a:off x="6998662" y="5567371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2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7000245" y="4533189"/>
            <a:ext cx="1434991" cy="44662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9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44137" y="4408280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0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44137" y="5123538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1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44138" y="3682621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3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56995" y="5823831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BDCD503-0F7E-4105-8740-DD8B6420BD11}"/>
              </a:ext>
            </a:extLst>
          </p:cNvPr>
          <p:cNvSpPr txBox="1"/>
          <p:nvPr/>
        </p:nvSpPr>
        <p:spPr>
          <a:xfrm>
            <a:off x="6869550" y="3907478"/>
            <a:ext cx="1734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7363590" y="4650868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625A090C-8B71-4083-BDFB-6C6194FEF78D}"/>
              </a:ext>
            </a:extLst>
          </p:cNvPr>
          <p:cNvSpPr txBox="1"/>
          <p:nvPr/>
        </p:nvSpPr>
        <p:spPr>
          <a:xfrm>
            <a:off x="7117355" y="5639075"/>
            <a:ext cx="1233461" cy="3385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E525890A-C69D-46B0-8CA4-8F9A4A403832}"/>
              </a:ext>
            </a:extLst>
          </p:cNvPr>
          <p:cNvSpPr txBox="1"/>
          <p:nvPr/>
        </p:nvSpPr>
        <p:spPr>
          <a:xfrm>
            <a:off x="7121843" y="5119281"/>
            <a:ext cx="12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22885" y="3855762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68189" y="5290513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91517" y="4592593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09129" y="5985595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4230274" y="408529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43" name="Полилиния: фигура 18">
            <a:extLst>
              <a:ext uri="{FF2B5EF4-FFF2-40B4-BE49-F238E27FC236}">
                <a16:creationId xmlns:a16="http://schemas.microsoft.com/office/drawing/2014/main" id="{8380D75E-F2FC-46A6-88F3-C4E5A3BEDEF5}"/>
              </a:ext>
            </a:extLst>
          </p:cNvPr>
          <p:cNvSpPr/>
          <p:nvPr/>
        </p:nvSpPr>
        <p:spPr>
          <a:xfrm>
            <a:off x="6450129" y="1641711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1C103B-E9D4-40E2-85F4-BDC2ECF27E47}"/>
              </a:ext>
            </a:extLst>
          </p:cNvPr>
          <p:cNvSpPr txBox="1"/>
          <p:nvPr/>
        </p:nvSpPr>
        <p:spPr>
          <a:xfrm>
            <a:off x="3401530" y="1277487"/>
            <a:ext cx="4565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Инфраструктура предоставления </a:t>
            </a:r>
            <a:r>
              <a:rPr lang="ru-RU" sz="1200" dirty="0" err="1">
                <a:latin typeface="Montserrat" panose="00000500000000000000" pitchFamily="2" charset="-52"/>
              </a:rPr>
              <a:t>госуслуг</a:t>
            </a:r>
            <a:r>
              <a:rPr lang="ru-RU" sz="1200" dirty="0">
                <a:latin typeface="Montserrat" panose="00000500000000000000" pitchFamily="2" charset="-52"/>
              </a:rPr>
              <a:t> в </a:t>
            </a:r>
            <a:r>
              <a:rPr lang="ru-RU" sz="1200" dirty="0" err="1">
                <a:latin typeface="Montserrat" panose="00000500000000000000" pitchFamily="2" charset="-52"/>
              </a:rPr>
              <a:t>эл.форме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A8925D4-A7BF-4C2A-BD76-99F27117ACA5}"/>
              </a:ext>
            </a:extLst>
          </p:cNvPr>
          <p:cNvSpPr txBox="1"/>
          <p:nvPr/>
        </p:nvSpPr>
        <p:spPr>
          <a:xfrm>
            <a:off x="769610" y="1771233"/>
            <a:ext cx="6046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ЕПГУ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4396338-159E-4D7B-A2AE-C371842F0E7C}"/>
              </a:ext>
            </a:extLst>
          </p:cNvPr>
          <p:cNvSpPr txBox="1"/>
          <p:nvPr/>
        </p:nvSpPr>
        <p:spPr>
          <a:xfrm>
            <a:off x="2453714" y="1762976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ЕСИА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01DE418-0770-43EE-B281-1DD9CFDC6C10}"/>
              </a:ext>
            </a:extLst>
          </p:cNvPr>
          <p:cNvSpPr txBox="1"/>
          <p:nvPr/>
        </p:nvSpPr>
        <p:spPr>
          <a:xfrm>
            <a:off x="3824896" y="1762976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ЕС НСИ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61ADE7B-E006-46EE-B10B-1C35118CF9F5}"/>
              </a:ext>
            </a:extLst>
          </p:cNvPr>
          <p:cNvSpPr txBox="1"/>
          <p:nvPr/>
        </p:nvSpPr>
        <p:spPr>
          <a:xfrm>
            <a:off x="6797150" y="1762976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СМЭВ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F1E4844-261D-4589-80D4-3DA1A20AB205}"/>
              </a:ext>
            </a:extLst>
          </p:cNvPr>
          <p:cNvSpPr txBox="1"/>
          <p:nvPr/>
        </p:nvSpPr>
        <p:spPr>
          <a:xfrm>
            <a:off x="5156663" y="1762976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ЕИП НСУД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8979416" y="2111641"/>
            <a:ext cx="3004768" cy="3691142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Полилиния: фигура 13">
            <a:extLst>
              <a:ext uri="{FF2B5EF4-FFF2-40B4-BE49-F238E27FC236}">
                <a16:creationId xmlns:a16="http://schemas.microsoft.com/office/drawing/2014/main" id="{5E4B25D9-489D-4E99-8FE9-0F477E6E4BA0}"/>
              </a:ext>
            </a:extLst>
          </p:cNvPr>
          <p:cNvSpPr/>
          <p:nvPr/>
        </p:nvSpPr>
        <p:spPr>
          <a:xfrm>
            <a:off x="9208301" y="1974057"/>
            <a:ext cx="850687" cy="58073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0A2A6A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8301" y="2772412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24">
            <a:extLst>
              <a:ext uri="{FF2B5EF4-FFF2-40B4-BE49-F238E27FC236}">
                <a16:creationId xmlns:a16="http://schemas.microsoft.com/office/drawing/2014/main" id="{979AD8CC-DD0D-4333-A3A1-AC5415AA946A}"/>
              </a:ext>
            </a:extLst>
          </p:cNvPr>
          <p:cNvSpPr/>
          <p:nvPr/>
        </p:nvSpPr>
        <p:spPr>
          <a:xfrm>
            <a:off x="9208301" y="4820420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Полилиния: фигура 25">
            <a:extLst>
              <a:ext uri="{FF2B5EF4-FFF2-40B4-BE49-F238E27FC236}">
                <a16:creationId xmlns:a16="http://schemas.microsoft.com/office/drawing/2014/main" id="{BDAF40F9-7E36-4112-91A5-5B647AC3795A}"/>
              </a:ext>
            </a:extLst>
          </p:cNvPr>
          <p:cNvSpPr/>
          <p:nvPr/>
        </p:nvSpPr>
        <p:spPr>
          <a:xfrm>
            <a:off x="10741705" y="2779727"/>
            <a:ext cx="1026958" cy="2464559"/>
          </a:xfrm>
          <a:custGeom>
            <a:avLst/>
            <a:gdLst>
              <a:gd name="connsiteX0" fmla="*/ 0 w 1026958"/>
              <a:gd name="connsiteY0" fmla="*/ 0 h 2464559"/>
              <a:gd name="connsiteX1" fmla="*/ 1026958 w 1026958"/>
              <a:gd name="connsiteY1" fmla="*/ 0 h 2464559"/>
              <a:gd name="connsiteX2" fmla="*/ 1026958 w 1026958"/>
              <a:gd name="connsiteY2" fmla="*/ 2464560 h 2464559"/>
              <a:gd name="connsiteX3" fmla="*/ 0 w 1026958"/>
              <a:gd name="connsiteY3" fmla="*/ 2464560 h 246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958" h="2464559">
                <a:moveTo>
                  <a:pt x="0" y="0"/>
                </a:moveTo>
                <a:lnTo>
                  <a:pt x="1026958" y="0"/>
                </a:lnTo>
                <a:lnTo>
                  <a:pt x="1026958" y="2464560"/>
                </a:lnTo>
                <a:lnTo>
                  <a:pt x="0" y="2464560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26">
            <a:extLst>
              <a:ext uri="{FF2B5EF4-FFF2-40B4-BE49-F238E27FC236}">
                <a16:creationId xmlns:a16="http://schemas.microsoft.com/office/drawing/2014/main" id="{8EB6ADC6-1AE1-4ED2-B52F-997A63B57185}"/>
              </a:ext>
            </a:extLst>
          </p:cNvPr>
          <p:cNvSpPr/>
          <p:nvPr/>
        </p:nvSpPr>
        <p:spPr>
          <a:xfrm>
            <a:off x="10805714" y="3360591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Полилиния: фигура 27">
            <a:extLst>
              <a:ext uri="{FF2B5EF4-FFF2-40B4-BE49-F238E27FC236}">
                <a16:creationId xmlns:a16="http://schemas.microsoft.com/office/drawing/2014/main" id="{0D215552-7867-4EBB-BA1E-9B3E2B54058D}"/>
              </a:ext>
            </a:extLst>
          </p:cNvPr>
          <p:cNvSpPr/>
          <p:nvPr/>
        </p:nvSpPr>
        <p:spPr>
          <a:xfrm>
            <a:off x="10805714" y="3796416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28">
            <a:extLst>
              <a:ext uri="{FF2B5EF4-FFF2-40B4-BE49-F238E27FC236}">
                <a16:creationId xmlns:a16="http://schemas.microsoft.com/office/drawing/2014/main" id="{34485538-22B5-47F7-8E38-4CA4F372911A}"/>
              </a:ext>
            </a:extLst>
          </p:cNvPr>
          <p:cNvSpPr/>
          <p:nvPr/>
        </p:nvSpPr>
        <p:spPr>
          <a:xfrm>
            <a:off x="10805714" y="4820420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9B4879-11CA-4620-AA48-EEEF57488FA7}"/>
              </a:ext>
            </a:extLst>
          </p:cNvPr>
          <p:cNvSpPr txBox="1"/>
          <p:nvPr/>
        </p:nvSpPr>
        <p:spPr>
          <a:xfrm>
            <a:off x="9362576" y="213130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96FA2F-0BB5-47A4-AC71-AC8B291D557C}"/>
              </a:ext>
            </a:extLst>
          </p:cNvPr>
          <p:cNvSpPr txBox="1"/>
          <p:nvPr/>
        </p:nvSpPr>
        <p:spPr>
          <a:xfrm>
            <a:off x="9567628" y="2845000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139E64-0B9D-4608-86E3-FCEE6497CAA4}"/>
              </a:ext>
            </a:extLst>
          </p:cNvPr>
          <p:cNvSpPr txBox="1"/>
          <p:nvPr/>
        </p:nvSpPr>
        <p:spPr>
          <a:xfrm>
            <a:off x="9251840" y="3784124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Геопространст-</a:t>
            </a:r>
          </a:p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венные данные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149933B-CEF0-411B-A4F7-C0926A36E29E}"/>
              </a:ext>
            </a:extLst>
          </p:cNvPr>
          <p:cNvSpPr txBox="1"/>
          <p:nvPr/>
        </p:nvSpPr>
        <p:spPr>
          <a:xfrm>
            <a:off x="9143642" y="4310856"/>
            <a:ext cx="15600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Обработка биоме-</a:t>
            </a:r>
          </a:p>
          <a:p>
            <a:pPr algn="ctr"/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трических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данных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5760E-6066-43D0-912B-09FB80E1D1DB}"/>
              </a:ext>
            </a:extLst>
          </p:cNvPr>
          <p:cNvSpPr txBox="1"/>
          <p:nvPr/>
        </p:nvSpPr>
        <p:spPr>
          <a:xfrm>
            <a:off x="9664608" y="4891180"/>
            <a:ext cx="5180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8D50CC0-EA93-4FB3-8BD1-691BB262ABC7}"/>
              </a:ext>
            </a:extLst>
          </p:cNvPr>
          <p:cNvSpPr txBox="1"/>
          <p:nvPr/>
        </p:nvSpPr>
        <p:spPr>
          <a:xfrm>
            <a:off x="10252479" y="2176352"/>
            <a:ext cx="173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27B905-1556-4E0D-AC56-CA8865C2F14F}"/>
              </a:ext>
            </a:extLst>
          </p:cNvPr>
          <p:cNvSpPr txBox="1"/>
          <p:nvPr/>
        </p:nvSpPr>
        <p:spPr>
          <a:xfrm>
            <a:off x="10957569" y="2747471"/>
            <a:ext cx="8178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реестры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МВД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E5421D-EDD1-4111-98B1-17B0B77AC51F}"/>
              </a:ext>
            </a:extLst>
          </p:cNvPr>
          <p:cNvSpPr txBox="1"/>
          <p:nvPr/>
        </p:nvSpPr>
        <p:spPr>
          <a:xfrm>
            <a:off x="9448436" y="5383127"/>
            <a:ext cx="20665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latin typeface="Montserrat" panose="00000500000000000000" pitchFamily="2" charset="-52"/>
              </a:rPr>
              <a:t>Система ОИБ ИСОД МВД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5AF02A-BABA-4A41-A337-42BC9433D45A}"/>
              </a:ext>
            </a:extLst>
          </p:cNvPr>
          <p:cNvSpPr txBox="1"/>
          <p:nvPr/>
        </p:nvSpPr>
        <p:spPr>
          <a:xfrm>
            <a:off x="10945644" y="3403665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32147E-2A7B-49A5-BBEF-1F6C83D95BA7}"/>
              </a:ext>
            </a:extLst>
          </p:cNvPr>
          <p:cNvSpPr txBox="1"/>
          <p:nvPr/>
        </p:nvSpPr>
        <p:spPr>
          <a:xfrm>
            <a:off x="10933621" y="3833467"/>
            <a:ext cx="6431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0592B0-2B42-473E-960A-4DDB2C8A4616}"/>
              </a:ext>
            </a:extLst>
          </p:cNvPr>
          <p:cNvSpPr txBox="1"/>
          <p:nvPr/>
        </p:nvSpPr>
        <p:spPr>
          <a:xfrm>
            <a:off x="10770919" y="4869501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Реестр </a:t>
            </a:r>
            <a:r>
              <a:rPr lang="en-US" sz="1100">
                <a:solidFill>
                  <a:srgbClr val="525760"/>
                </a:solidFill>
                <a:latin typeface="Montserrat" panose="00000500000000000000" pitchFamily="2" charset="-52"/>
              </a:rPr>
              <a:t>NN</a:t>
            </a:r>
            <a:endParaRPr lang="ru-RU" sz="110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1989596" y="2503868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Информационные системы ЕЦП ГИБДД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8596821" y="385293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8387733" y="3839932"/>
            <a:ext cx="782685" cy="273549"/>
          </a:xfrm>
          <a:prstGeom prst="triangle">
            <a:avLst>
              <a:gd name="adj" fmla="val 5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27824" y="3154543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cxnSp>
        <p:nvCxnSpPr>
          <p:cNvPr id="96" name="Прямая со стрелкой 95"/>
          <p:cNvCxnSpPr/>
          <p:nvPr/>
        </p:nvCxnSpPr>
        <p:spPr>
          <a:xfrm flipV="1">
            <a:off x="2913048" y="3310298"/>
            <a:ext cx="656062" cy="3831"/>
          </a:xfrm>
          <a:prstGeom prst="straightConnector1">
            <a:avLst/>
          </a:prstGeom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lg" len="lg"/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7" name="Соединительная линия уступом 96"/>
          <p:cNvCxnSpPr/>
          <p:nvPr/>
        </p:nvCxnSpPr>
        <p:spPr>
          <a:xfrm flipV="1">
            <a:off x="6288371" y="2264422"/>
            <a:ext cx="2908790" cy="1418199"/>
          </a:xfrm>
          <a:prstGeom prst="bentConnector3">
            <a:avLst>
              <a:gd name="adj1" fmla="val 74101"/>
            </a:avLst>
          </a:prstGeom>
          <a:ln w="28575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/>
          <p:nvPr/>
        </p:nvCxnSpPr>
        <p:spPr>
          <a:xfrm>
            <a:off x="6288371" y="4566749"/>
            <a:ext cx="555694" cy="1568"/>
          </a:xfrm>
          <a:prstGeom prst="straightConnector1">
            <a:avLst/>
          </a:prstGeom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lg" len="lg"/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2" name="Соединительная линия уступом 101"/>
          <p:cNvCxnSpPr/>
          <p:nvPr/>
        </p:nvCxnSpPr>
        <p:spPr>
          <a:xfrm>
            <a:off x="8091948" y="1554486"/>
            <a:ext cx="1541696" cy="419571"/>
          </a:xfrm>
          <a:prstGeom prst="bentConnector3">
            <a:avLst>
              <a:gd name="adj1" fmla="val 100085"/>
            </a:avLst>
          </a:prstGeom>
          <a:ln w="28575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9473049" y="3355312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  <p:sp>
        <p:nvSpPr>
          <p:cNvPr id="105" name="Полилиния: фигура 104">
            <a:extLst>
              <a:ext uri="{FF2B5EF4-FFF2-40B4-BE49-F238E27FC236}">
                <a16:creationId xmlns:a16="http://schemas.microsoft.com/office/drawing/2014/main" id="{FF5DBB8E-3D97-4689-BDCA-619365BC1853}"/>
              </a:ext>
            </a:extLst>
          </p:cNvPr>
          <p:cNvSpPr/>
          <p:nvPr/>
        </p:nvSpPr>
        <p:spPr>
          <a:xfrm>
            <a:off x="7000681" y="6085589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6DC6F544-348E-451F-B272-BD095C66CB22}"/>
              </a:ext>
            </a:extLst>
          </p:cNvPr>
          <p:cNvSpPr txBox="1"/>
          <p:nvPr/>
        </p:nvSpPr>
        <p:spPr>
          <a:xfrm>
            <a:off x="7122032" y="6072867"/>
            <a:ext cx="1325193" cy="461665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Иные реестры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(при наличии правовых оснований)</a:t>
            </a:r>
          </a:p>
        </p:txBody>
      </p:sp>
    </p:spTree>
    <p:extLst>
      <p:ext uri="{BB962C8B-B14F-4D97-AF65-F5344CB8AC3E}">
        <p14:creationId xmlns:p14="http://schemas.microsoft.com/office/powerpoint/2010/main" val="67001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wipe/>
      </p:transition>
    </mc:Choice>
    <mc:Fallback xmlns="">
      <p:transition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89" grpId="0" animBg="1"/>
      <p:bldP spid="88" grpId="0" animBg="1"/>
      <p:bldP spid="78" grpId="0" animBg="1"/>
      <p:bldP spid="41" grpId="0" animBg="1"/>
      <p:bldP spid="53" grpId="0" animBg="1"/>
      <p:bldP spid="52" grpId="0" animBg="1"/>
      <p:bldP spid="42" grpId="0" animBg="1"/>
      <p:bldP spid="51" grpId="0" animBg="1"/>
      <p:bldP spid="79" grpId="0" animBg="1"/>
      <p:bldP spid="81" grpId="0" animBg="1"/>
      <p:bldP spid="82" grpId="0" animBg="1"/>
      <p:bldP spid="90" grpId="0" animBg="1"/>
      <p:bldP spid="91" grpId="0" animBg="1"/>
      <p:bldP spid="92" grpId="0" animBg="1"/>
      <p:bldP spid="99" grpId="0" animBg="1"/>
      <p:bldP spid="100" grpId="0" animBg="1"/>
      <p:bldP spid="101" grpId="0" animBg="1"/>
      <p:bldP spid="103" grpId="0" animBg="1"/>
      <p:bldP spid="123" grpId="0"/>
      <p:bldP spid="128" grpId="0"/>
      <p:bldP spid="129" grpId="0"/>
      <p:bldP spid="130" grpId="0"/>
      <p:bldP spid="136" grpId="0"/>
      <p:bldP spid="137" grpId="0"/>
      <p:bldP spid="139" grpId="0"/>
      <p:bldP spid="144" grpId="0"/>
      <p:bldP spid="43" grpId="0" animBg="1"/>
      <p:bldP spid="45" grpId="0"/>
      <p:bldP spid="46" grpId="0"/>
      <p:bldP spid="47" grpId="0"/>
      <p:bldP spid="48" grpId="0"/>
      <p:bldP spid="49" grpId="0"/>
      <p:bldP spid="55" grpId="0"/>
      <p:bldP spid="56" grpId="0" animBg="1"/>
      <p:bldP spid="58" grpId="0" animBg="1"/>
      <p:bldP spid="59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93" grpId="0"/>
      <p:bldP spid="2" grpId="0" animBg="1"/>
      <p:bldP spid="80" grpId="0"/>
      <p:bldP spid="105" grpId="0" animBg="1"/>
      <p:bldP spid="1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10">
            <a:extLst>
              <a:ext uri="{FF2B5EF4-FFF2-40B4-BE49-F238E27FC236}">
                <a16:creationId xmlns:a16="http://schemas.microsoft.com/office/drawing/2014/main" id="{28864CBD-1598-429C-BD7C-5C893819A789}"/>
              </a:ext>
            </a:extLst>
          </p:cNvPr>
          <p:cNvSpPr/>
          <p:nvPr/>
        </p:nvSpPr>
        <p:spPr>
          <a:xfrm>
            <a:off x="9083941" y="2498368"/>
            <a:ext cx="2795578" cy="3175974"/>
          </a:xfrm>
          <a:custGeom>
            <a:avLst/>
            <a:gdLst>
              <a:gd name="connsiteX0" fmla="*/ 0 w 2795578"/>
              <a:gd name="connsiteY0" fmla="*/ 0 h 3175974"/>
              <a:gd name="connsiteX1" fmla="*/ 2795578 w 2795578"/>
              <a:gd name="connsiteY1" fmla="*/ 0 h 3175974"/>
              <a:gd name="connsiteX2" fmla="*/ 2795578 w 2795578"/>
              <a:gd name="connsiteY2" fmla="*/ 3175975 h 3175974"/>
              <a:gd name="connsiteX3" fmla="*/ 0 w 2795578"/>
              <a:gd name="connsiteY3" fmla="*/ 3175975 h 317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578" h="3175974">
                <a:moveTo>
                  <a:pt x="0" y="0"/>
                </a:moveTo>
                <a:lnTo>
                  <a:pt x="2795578" y="0"/>
                </a:lnTo>
                <a:lnTo>
                  <a:pt x="2795578" y="3175975"/>
                </a:lnTo>
                <a:lnTo>
                  <a:pt x="0" y="3175975"/>
                </a:lnTo>
                <a:close/>
              </a:path>
            </a:pathLst>
          </a:custGeom>
          <a:solidFill>
            <a:srgbClr val="B3C6E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197161" y="4311057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0141" y="3800073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11430" y="3298746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13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Аутентификация и Авторизация</a:t>
            </a:r>
          </a:p>
        </p:txBody>
      </p:sp>
      <p:sp>
        <p:nvSpPr>
          <p:cNvPr id="79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223689" y="2411370"/>
            <a:ext cx="8501868" cy="431389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32094" y="3030758"/>
            <a:ext cx="2580954" cy="35751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27824" y="3154543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4230274" y="408529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«Получение и предоставление сведений»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8979416" y="2111641"/>
            <a:ext cx="3004768" cy="3691142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Полилиния: фигура 13">
            <a:extLst>
              <a:ext uri="{FF2B5EF4-FFF2-40B4-BE49-F238E27FC236}">
                <a16:creationId xmlns:a16="http://schemas.microsoft.com/office/drawing/2014/main" id="{5E4B25D9-489D-4E99-8FE9-0F477E6E4BA0}"/>
              </a:ext>
            </a:extLst>
          </p:cNvPr>
          <p:cNvSpPr/>
          <p:nvPr/>
        </p:nvSpPr>
        <p:spPr>
          <a:xfrm>
            <a:off x="9208301" y="1974057"/>
            <a:ext cx="850687" cy="58073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0A2A6A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8301" y="2772412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24">
            <a:extLst>
              <a:ext uri="{FF2B5EF4-FFF2-40B4-BE49-F238E27FC236}">
                <a16:creationId xmlns:a16="http://schemas.microsoft.com/office/drawing/2014/main" id="{979AD8CC-DD0D-4333-A3A1-AC5415AA946A}"/>
              </a:ext>
            </a:extLst>
          </p:cNvPr>
          <p:cNvSpPr/>
          <p:nvPr/>
        </p:nvSpPr>
        <p:spPr>
          <a:xfrm>
            <a:off x="9208301" y="4820420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Полилиния: фигура 25">
            <a:extLst>
              <a:ext uri="{FF2B5EF4-FFF2-40B4-BE49-F238E27FC236}">
                <a16:creationId xmlns:a16="http://schemas.microsoft.com/office/drawing/2014/main" id="{BDAF40F9-7E36-4112-91A5-5B647AC3795A}"/>
              </a:ext>
            </a:extLst>
          </p:cNvPr>
          <p:cNvSpPr/>
          <p:nvPr/>
        </p:nvSpPr>
        <p:spPr>
          <a:xfrm>
            <a:off x="10741705" y="2779727"/>
            <a:ext cx="1026958" cy="2464559"/>
          </a:xfrm>
          <a:custGeom>
            <a:avLst/>
            <a:gdLst>
              <a:gd name="connsiteX0" fmla="*/ 0 w 1026958"/>
              <a:gd name="connsiteY0" fmla="*/ 0 h 2464559"/>
              <a:gd name="connsiteX1" fmla="*/ 1026958 w 1026958"/>
              <a:gd name="connsiteY1" fmla="*/ 0 h 2464559"/>
              <a:gd name="connsiteX2" fmla="*/ 1026958 w 1026958"/>
              <a:gd name="connsiteY2" fmla="*/ 2464560 h 2464559"/>
              <a:gd name="connsiteX3" fmla="*/ 0 w 1026958"/>
              <a:gd name="connsiteY3" fmla="*/ 2464560 h 246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958" h="2464559">
                <a:moveTo>
                  <a:pt x="0" y="0"/>
                </a:moveTo>
                <a:lnTo>
                  <a:pt x="1026958" y="0"/>
                </a:lnTo>
                <a:lnTo>
                  <a:pt x="1026958" y="2464560"/>
                </a:lnTo>
                <a:lnTo>
                  <a:pt x="0" y="2464560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26">
            <a:extLst>
              <a:ext uri="{FF2B5EF4-FFF2-40B4-BE49-F238E27FC236}">
                <a16:creationId xmlns:a16="http://schemas.microsoft.com/office/drawing/2014/main" id="{8EB6ADC6-1AE1-4ED2-B52F-997A63B57185}"/>
              </a:ext>
            </a:extLst>
          </p:cNvPr>
          <p:cNvSpPr/>
          <p:nvPr/>
        </p:nvSpPr>
        <p:spPr>
          <a:xfrm>
            <a:off x="10805714" y="3360591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Полилиния: фигура 27">
            <a:extLst>
              <a:ext uri="{FF2B5EF4-FFF2-40B4-BE49-F238E27FC236}">
                <a16:creationId xmlns:a16="http://schemas.microsoft.com/office/drawing/2014/main" id="{0D215552-7867-4EBB-BA1E-9B3E2B54058D}"/>
              </a:ext>
            </a:extLst>
          </p:cNvPr>
          <p:cNvSpPr/>
          <p:nvPr/>
        </p:nvSpPr>
        <p:spPr>
          <a:xfrm>
            <a:off x="10805714" y="3796416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28">
            <a:extLst>
              <a:ext uri="{FF2B5EF4-FFF2-40B4-BE49-F238E27FC236}">
                <a16:creationId xmlns:a16="http://schemas.microsoft.com/office/drawing/2014/main" id="{34485538-22B5-47F7-8E38-4CA4F372911A}"/>
              </a:ext>
            </a:extLst>
          </p:cNvPr>
          <p:cNvSpPr/>
          <p:nvPr/>
        </p:nvSpPr>
        <p:spPr>
          <a:xfrm>
            <a:off x="10805714" y="4820420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9B4879-11CA-4620-AA48-EEEF57488FA7}"/>
              </a:ext>
            </a:extLst>
          </p:cNvPr>
          <p:cNvSpPr txBox="1"/>
          <p:nvPr/>
        </p:nvSpPr>
        <p:spPr>
          <a:xfrm>
            <a:off x="9362576" y="213130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96FA2F-0BB5-47A4-AC71-AC8B291D557C}"/>
              </a:ext>
            </a:extLst>
          </p:cNvPr>
          <p:cNvSpPr txBox="1"/>
          <p:nvPr/>
        </p:nvSpPr>
        <p:spPr>
          <a:xfrm>
            <a:off x="9567628" y="2845000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139E64-0B9D-4608-86E3-FCEE6497CAA4}"/>
              </a:ext>
            </a:extLst>
          </p:cNvPr>
          <p:cNvSpPr txBox="1"/>
          <p:nvPr/>
        </p:nvSpPr>
        <p:spPr>
          <a:xfrm>
            <a:off x="9251840" y="3784124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Геопространст-</a:t>
            </a:r>
          </a:p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венные данные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149933B-CEF0-411B-A4F7-C0926A36E29E}"/>
              </a:ext>
            </a:extLst>
          </p:cNvPr>
          <p:cNvSpPr txBox="1"/>
          <p:nvPr/>
        </p:nvSpPr>
        <p:spPr>
          <a:xfrm>
            <a:off x="9143642" y="4310856"/>
            <a:ext cx="15600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Обработка биоме-</a:t>
            </a:r>
          </a:p>
          <a:p>
            <a:pPr algn="ctr"/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трических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данных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5760E-6066-43D0-912B-09FB80E1D1DB}"/>
              </a:ext>
            </a:extLst>
          </p:cNvPr>
          <p:cNvSpPr txBox="1"/>
          <p:nvPr/>
        </p:nvSpPr>
        <p:spPr>
          <a:xfrm>
            <a:off x="9664608" y="4891180"/>
            <a:ext cx="5180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8D50CC0-EA93-4FB3-8BD1-691BB262ABC7}"/>
              </a:ext>
            </a:extLst>
          </p:cNvPr>
          <p:cNvSpPr txBox="1"/>
          <p:nvPr/>
        </p:nvSpPr>
        <p:spPr>
          <a:xfrm>
            <a:off x="10252479" y="2176352"/>
            <a:ext cx="173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27B905-1556-4E0D-AC56-CA8865C2F14F}"/>
              </a:ext>
            </a:extLst>
          </p:cNvPr>
          <p:cNvSpPr txBox="1"/>
          <p:nvPr/>
        </p:nvSpPr>
        <p:spPr>
          <a:xfrm>
            <a:off x="10957569" y="2747471"/>
            <a:ext cx="8178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реестры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МВД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E5421D-EDD1-4111-98B1-17B0B77AC51F}"/>
              </a:ext>
            </a:extLst>
          </p:cNvPr>
          <p:cNvSpPr txBox="1"/>
          <p:nvPr/>
        </p:nvSpPr>
        <p:spPr>
          <a:xfrm>
            <a:off x="9448436" y="5383127"/>
            <a:ext cx="20665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latin typeface="Montserrat" panose="00000500000000000000" pitchFamily="2" charset="-52"/>
              </a:rPr>
              <a:t>Система ОИБ ИСОД МВД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5AF02A-BABA-4A41-A337-42BC9433D45A}"/>
              </a:ext>
            </a:extLst>
          </p:cNvPr>
          <p:cNvSpPr txBox="1"/>
          <p:nvPr/>
        </p:nvSpPr>
        <p:spPr>
          <a:xfrm>
            <a:off x="10945644" y="3403665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32147E-2A7B-49A5-BBEF-1F6C83D95BA7}"/>
              </a:ext>
            </a:extLst>
          </p:cNvPr>
          <p:cNvSpPr txBox="1"/>
          <p:nvPr/>
        </p:nvSpPr>
        <p:spPr>
          <a:xfrm>
            <a:off x="10933621" y="3833467"/>
            <a:ext cx="6431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0592B0-2B42-473E-960A-4DDB2C8A4616}"/>
              </a:ext>
            </a:extLst>
          </p:cNvPr>
          <p:cNvSpPr txBox="1"/>
          <p:nvPr/>
        </p:nvSpPr>
        <p:spPr>
          <a:xfrm>
            <a:off x="10770919" y="4869501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Реестр </a:t>
            </a:r>
            <a:r>
              <a:rPr lang="en-US" sz="1100">
                <a:solidFill>
                  <a:srgbClr val="525760"/>
                </a:solidFill>
                <a:latin typeface="Montserrat" panose="00000500000000000000" pitchFamily="2" charset="-52"/>
              </a:rPr>
              <a:t>NN</a:t>
            </a:r>
            <a:endParaRPr lang="ru-RU" sz="110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1989596" y="2503868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Информационные системы ЕЦП ГИБДД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8596821" y="387579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8387733" y="3862792"/>
            <a:ext cx="782685" cy="273549"/>
          </a:xfrm>
          <a:prstGeom prst="triangle">
            <a:avLst>
              <a:gd name="adj" fmla="val 5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2699911" y="3652614"/>
            <a:ext cx="1001749" cy="225244"/>
          </a:xfrm>
          <a:prstGeom prst="bentConnector3">
            <a:avLst/>
          </a:prstGeom>
          <a:ln w="28575" cmpd="sng">
            <a:solidFill>
              <a:schemeClr val="bg2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flipV="1">
            <a:off x="6134369" y="2939143"/>
            <a:ext cx="3062792" cy="669082"/>
          </a:xfrm>
          <a:prstGeom prst="bentConnector3">
            <a:avLst/>
          </a:prstGeom>
          <a:ln w="28575">
            <a:solidFill>
              <a:schemeClr val="bg2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 rot="10800000" flipV="1">
            <a:off x="6145509" y="3079153"/>
            <a:ext cx="3051652" cy="667905"/>
          </a:xfrm>
          <a:prstGeom prst="bentConnector3">
            <a:avLst>
              <a:gd name="adj1" fmla="val 45719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10800000" flipV="1">
            <a:off x="2688084" y="3804338"/>
            <a:ext cx="1003012" cy="280954"/>
          </a:xfrm>
          <a:prstGeom prst="bentConnector3">
            <a:avLst>
              <a:gd name="adj1" fmla="val 37554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/>
          <p:nvPr/>
        </p:nvCxnSpPr>
        <p:spPr>
          <a:xfrm rot="5400000">
            <a:off x="2679036" y="4073631"/>
            <a:ext cx="645080" cy="623674"/>
          </a:xfrm>
          <a:prstGeom prst="bentConnector3">
            <a:avLst>
              <a:gd name="adj1" fmla="val 99252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Соединительная линия уступом 101"/>
          <p:cNvCxnSpPr/>
          <p:nvPr/>
        </p:nvCxnSpPr>
        <p:spPr>
          <a:xfrm rot="5400000">
            <a:off x="2656604" y="4746457"/>
            <a:ext cx="688841" cy="625877"/>
          </a:xfrm>
          <a:prstGeom prst="bentConnector3">
            <a:avLst>
              <a:gd name="adj1" fmla="val 99836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Соединительная линия уступом 104"/>
          <p:cNvCxnSpPr/>
          <p:nvPr/>
        </p:nvCxnSpPr>
        <p:spPr>
          <a:xfrm rot="5400000">
            <a:off x="2659624" y="5446578"/>
            <a:ext cx="682800" cy="625877"/>
          </a:xfrm>
          <a:prstGeom prst="bentConnector3">
            <a:avLst>
              <a:gd name="adj1" fmla="val 100277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44137" y="4408280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7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44137" y="5123538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8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44138" y="3682621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9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56995" y="5823831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22885" y="3855762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68189" y="5290513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91517" y="4592593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09129" y="5985595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9473049" y="3355312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  <p:sp>
        <p:nvSpPr>
          <p:cNvPr id="90" name="Полилиния: фигура 89">
            <a:extLst>
              <a:ext uri="{FF2B5EF4-FFF2-40B4-BE49-F238E27FC236}">
                <a16:creationId xmlns:a16="http://schemas.microsoft.com/office/drawing/2014/main" id="{C2C70BC8-565A-4D04-B18E-0B42529476BF}"/>
              </a:ext>
            </a:extLst>
          </p:cNvPr>
          <p:cNvSpPr/>
          <p:nvPr/>
        </p:nvSpPr>
        <p:spPr>
          <a:xfrm>
            <a:off x="6859687" y="3832902"/>
            <a:ext cx="1717105" cy="2750105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1" name="Полилиния: фигура 90">
            <a:extLst>
              <a:ext uri="{FF2B5EF4-FFF2-40B4-BE49-F238E27FC236}">
                <a16:creationId xmlns:a16="http://schemas.microsoft.com/office/drawing/2014/main" id="{F15CF189-C134-45C4-A0A7-12E08BFBB6E0}"/>
              </a:ext>
            </a:extLst>
          </p:cNvPr>
          <p:cNvSpPr/>
          <p:nvPr/>
        </p:nvSpPr>
        <p:spPr>
          <a:xfrm>
            <a:off x="6998660" y="5061816"/>
            <a:ext cx="1434991" cy="4235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2" name="Полилиния: фигура 91">
            <a:extLst>
              <a:ext uri="{FF2B5EF4-FFF2-40B4-BE49-F238E27FC236}">
                <a16:creationId xmlns:a16="http://schemas.microsoft.com/office/drawing/2014/main" id="{95514DDB-4805-4666-8DC6-15015AE7EEB5}"/>
              </a:ext>
            </a:extLst>
          </p:cNvPr>
          <p:cNvSpPr/>
          <p:nvPr/>
        </p:nvSpPr>
        <p:spPr>
          <a:xfrm>
            <a:off x="6998662" y="5567371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6" name="Полилиния: фигура 95">
            <a:extLst>
              <a:ext uri="{FF2B5EF4-FFF2-40B4-BE49-F238E27FC236}">
                <a16:creationId xmlns:a16="http://schemas.microsoft.com/office/drawing/2014/main" id="{4F0EFA8A-5AFB-4E25-8996-8647013BFDDA}"/>
              </a:ext>
            </a:extLst>
          </p:cNvPr>
          <p:cNvSpPr/>
          <p:nvPr/>
        </p:nvSpPr>
        <p:spPr>
          <a:xfrm>
            <a:off x="7000245" y="4533189"/>
            <a:ext cx="1434991" cy="44662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1AE6299-B2B9-489E-813E-FD21729908B5}"/>
              </a:ext>
            </a:extLst>
          </p:cNvPr>
          <p:cNvSpPr txBox="1"/>
          <p:nvPr/>
        </p:nvSpPr>
        <p:spPr>
          <a:xfrm>
            <a:off x="6869550" y="3907478"/>
            <a:ext cx="1734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567DF63-39D1-4E63-B39C-778C035765C6}"/>
              </a:ext>
            </a:extLst>
          </p:cNvPr>
          <p:cNvSpPr txBox="1"/>
          <p:nvPr/>
        </p:nvSpPr>
        <p:spPr>
          <a:xfrm>
            <a:off x="7363590" y="4650868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EF15A00-897B-4A7D-B6E0-9C4915F3272A}"/>
              </a:ext>
            </a:extLst>
          </p:cNvPr>
          <p:cNvSpPr txBox="1"/>
          <p:nvPr/>
        </p:nvSpPr>
        <p:spPr>
          <a:xfrm>
            <a:off x="7117355" y="5639075"/>
            <a:ext cx="1233461" cy="3385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1EE1C8E-85A8-408B-94AE-7A1860C0B8F9}"/>
              </a:ext>
            </a:extLst>
          </p:cNvPr>
          <p:cNvSpPr txBox="1"/>
          <p:nvPr/>
        </p:nvSpPr>
        <p:spPr>
          <a:xfrm>
            <a:off x="7121843" y="5119281"/>
            <a:ext cx="12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17" name="Полилиния: фигура 116">
            <a:extLst>
              <a:ext uri="{FF2B5EF4-FFF2-40B4-BE49-F238E27FC236}">
                <a16:creationId xmlns:a16="http://schemas.microsoft.com/office/drawing/2014/main" id="{07273CCF-B0B0-422A-A2B9-3EF759398C7A}"/>
              </a:ext>
            </a:extLst>
          </p:cNvPr>
          <p:cNvSpPr/>
          <p:nvPr/>
        </p:nvSpPr>
        <p:spPr>
          <a:xfrm>
            <a:off x="7000681" y="6085589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4847A1C-A93F-4B21-B48A-4C4FC9706398}"/>
              </a:ext>
            </a:extLst>
          </p:cNvPr>
          <p:cNvSpPr txBox="1"/>
          <p:nvPr/>
        </p:nvSpPr>
        <p:spPr>
          <a:xfrm>
            <a:off x="7122032" y="6072867"/>
            <a:ext cx="1325193" cy="461665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Иные реестры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(при наличии правовых оснований)</a:t>
            </a:r>
          </a:p>
        </p:txBody>
      </p:sp>
    </p:spTree>
    <p:extLst>
      <p:ext uri="{BB962C8B-B14F-4D97-AF65-F5344CB8AC3E}">
        <p14:creationId xmlns:p14="http://schemas.microsoft.com/office/powerpoint/2010/main" val="10543147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10">
            <a:extLst>
              <a:ext uri="{FF2B5EF4-FFF2-40B4-BE49-F238E27FC236}">
                <a16:creationId xmlns:a16="http://schemas.microsoft.com/office/drawing/2014/main" id="{28864CBD-1598-429C-BD7C-5C893819A789}"/>
              </a:ext>
            </a:extLst>
          </p:cNvPr>
          <p:cNvSpPr/>
          <p:nvPr/>
        </p:nvSpPr>
        <p:spPr>
          <a:xfrm>
            <a:off x="9083941" y="2498368"/>
            <a:ext cx="2795578" cy="3175974"/>
          </a:xfrm>
          <a:custGeom>
            <a:avLst/>
            <a:gdLst>
              <a:gd name="connsiteX0" fmla="*/ 0 w 2795578"/>
              <a:gd name="connsiteY0" fmla="*/ 0 h 3175974"/>
              <a:gd name="connsiteX1" fmla="*/ 2795578 w 2795578"/>
              <a:gd name="connsiteY1" fmla="*/ 0 h 3175974"/>
              <a:gd name="connsiteX2" fmla="*/ 2795578 w 2795578"/>
              <a:gd name="connsiteY2" fmla="*/ 3175975 h 3175974"/>
              <a:gd name="connsiteX3" fmla="*/ 0 w 2795578"/>
              <a:gd name="connsiteY3" fmla="*/ 3175975 h 317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578" h="3175974">
                <a:moveTo>
                  <a:pt x="0" y="0"/>
                </a:moveTo>
                <a:lnTo>
                  <a:pt x="2795578" y="0"/>
                </a:lnTo>
                <a:lnTo>
                  <a:pt x="2795578" y="3175975"/>
                </a:lnTo>
                <a:lnTo>
                  <a:pt x="0" y="3175975"/>
                </a:lnTo>
                <a:close/>
              </a:path>
            </a:pathLst>
          </a:custGeom>
          <a:solidFill>
            <a:srgbClr val="B3C6E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197161" y="4311057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0141" y="3800073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11430" y="3298746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14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Закрытие данных</a:t>
            </a:r>
          </a:p>
        </p:txBody>
      </p:sp>
      <p:sp>
        <p:nvSpPr>
          <p:cNvPr id="79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223689" y="2411370"/>
            <a:ext cx="8501868" cy="431389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32094" y="3030758"/>
            <a:ext cx="2580954" cy="35751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27824" y="3154543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4230274" y="408529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«Получение и предоставление сведений»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8979416" y="2111641"/>
            <a:ext cx="3004768" cy="3691142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Полилиния: фигура 13">
            <a:extLst>
              <a:ext uri="{FF2B5EF4-FFF2-40B4-BE49-F238E27FC236}">
                <a16:creationId xmlns:a16="http://schemas.microsoft.com/office/drawing/2014/main" id="{5E4B25D9-489D-4E99-8FE9-0F477E6E4BA0}"/>
              </a:ext>
            </a:extLst>
          </p:cNvPr>
          <p:cNvSpPr/>
          <p:nvPr/>
        </p:nvSpPr>
        <p:spPr>
          <a:xfrm>
            <a:off x="9208301" y="1974057"/>
            <a:ext cx="850687" cy="58073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0A2A6A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8301" y="2772412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24">
            <a:extLst>
              <a:ext uri="{FF2B5EF4-FFF2-40B4-BE49-F238E27FC236}">
                <a16:creationId xmlns:a16="http://schemas.microsoft.com/office/drawing/2014/main" id="{979AD8CC-DD0D-4333-A3A1-AC5415AA946A}"/>
              </a:ext>
            </a:extLst>
          </p:cNvPr>
          <p:cNvSpPr/>
          <p:nvPr/>
        </p:nvSpPr>
        <p:spPr>
          <a:xfrm>
            <a:off x="9208301" y="4820420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Полилиния: фигура 25">
            <a:extLst>
              <a:ext uri="{FF2B5EF4-FFF2-40B4-BE49-F238E27FC236}">
                <a16:creationId xmlns:a16="http://schemas.microsoft.com/office/drawing/2014/main" id="{BDAF40F9-7E36-4112-91A5-5B647AC3795A}"/>
              </a:ext>
            </a:extLst>
          </p:cNvPr>
          <p:cNvSpPr/>
          <p:nvPr/>
        </p:nvSpPr>
        <p:spPr>
          <a:xfrm>
            <a:off x="10741705" y="2779727"/>
            <a:ext cx="1026958" cy="2464559"/>
          </a:xfrm>
          <a:custGeom>
            <a:avLst/>
            <a:gdLst>
              <a:gd name="connsiteX0" fmla="*/ 0 w 1026958"/>
              <a:gd name="connsiteY0" fmla="*/ 0 h 2464559"/>
              <a:gd name="connsiteX1" fmla="*/ 1026958 w 1026958"/>
              <a:gd name="connsiteY1" fmla="*/ 0 h 2464559"/>
              <a:gd name="connsiteX2" fmla="*/ 1026958 w 1026958"/>
              <a:gd name="connsiteY2" fmla="*/ 2464560 h 2464559"/>
              <a:gd name="connsiteX3" fmla="*/ 0 w 1026958"/>
              <a:gd name="connsiteY3" fmla="*/ 2464560 h 246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958" h="2464559">
                <a:moveTo>
                  <a:pt x="0" y="0"/>
                </a:moveTo>
                <a:lnTo>
                  <a:pt x="1026958" y="0"/>
                </a:lnTo>
                <a:lnTo>
                  <a:pt x="1026958" y="2464560"/>
                </a:lnTo>
                <a:lnTo>
                  <a:pt x="0" y="2464560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26">
            <a:extLst>
              <a:ext uri="{FF2B5EF4-FFF2-40B4-BE49-F238E27FC236}">
                <a16:creationId xmlns:a16="http://schemas.microsoft.com/office/drawing/2014/main" id="{8EB6ADC6-1AE1-4ED2-B52F-997A63B57185}"/>
              </a:ext>
            </a:extLst>
          </p:cNvPr>
          <p:cNvSpPr/>
          <p:nvPr/>
        </p:nvSpPr>
        <p:spPr>
          <a:xfrm>
            <a:off x="10805714" y="3360591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Полилиния: фигура 27">
            <a:extLst>
              <a:ext uri="{FF2B5EF4-FFF2-40B4-BE49-F238E27FC236}">
                <a16:creationId xmlns:a16="http://schemas.microsoft.com/office/drawing/2014/main" id="{0D215552-7867-4EBB-BA1E-9B3E2B54058D}"/>
              </a:ext>
            </a:extLst>
          </p:cNvPr>
          <p:cNvSpPr/>
          <p:nvPr/>
        </p:nvSpPr>
        <p:spPr>
          <a:xfrm>
            <a:off x="10805714" y="3796416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28">
            <a:extLst>
              <a:ext uri="{FF2B5EF4-FFF2-40B4-BE49-F238E27FC236}">
                <a16:creationId xmlns:a16="http://schemas.microsoft.com/office/drawing/2014/main" id="{34485538-22B5-47F7-8E38-4CA4F372911A}"/>
              </a:ext>
            </a:extLst>
          </p:cNvPr>
          <p:cNvSpPr/>
          <p:nvPr/>
        </p:nvSpPr>
        <p:spPr>
          <a:xfrm>
            <a:off x="10805714" y="4820420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9B4879-11CA-4620-AA48-EEEF57488FA7}"/>
              </a:ext>
            </a:extLst>
          </p:cNvPr>
          <p:cNvSpPr txBox="1"/>
          <p:nvPr/>
        </p:nvSpPr>
        <p:spPr>
          <a:xfrm>
            <a:off x="9362576" y="213130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96FA2F-0BB5-47A4-AC71-AC8B291D557C}"/>
              </a:ext>
            </a:extLst>
          </p:cNvPr>
          <p:cNvSpPr txBox="1"/>
          <p:nvPr/>
        </p:nvSpPr>
        <p:spPr>
          <a:xfrm>
            <a:off x="9567628" y="2845000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139E64-0B9D-4608-86E3-FCEE6497CAA4}"/>
              </a:ext>
            </a:extLst>
          </p:cNvPr>
          <p:cNvSpPr txBox="1"/>
          <p:nvPr/>
        </p:nvSpPr>
        <p:spPr>
          <a:xfrm>
            <a:off x="9251840" y="3784124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Геопространст-</a:t>
            </a:r>
          </a:p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венные данные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149933B-CEF0-411B-A4F7-C0926A36E29E}"/>
              </a:ext>
            </a:extLst>
          </p:cNvPr>
          <p:cNvSpPr txBox="1"/>
          <p:nvPr/>
        </p:nvSpPr>
        <p:spPr>
          <a:xfrm>
            <a:off x="9143642" y="4310856"/>
            <a:ext cx="15600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Обработка биоме-</a:t>
            </a:r>
          </a:p>
          <a:p>
            <a:pPr algn="ctr"/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трических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данных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5760E-6066-43D0-912B-09FB80E1D1DB}"/>
              </a:ext>
            </a:extLst>
          </p:cNvPr>
          <p:cNvSpPr txBox="1"/>
          <p:nvPr/>
        </p:nvSpPr>
        <p:spPr>
          <a:xfrm>
            <a:off x="9664608" y="4891180"/>
            <a:ext cx="5180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8D50CC0-EA93-4FB3-8BD1-691BB262ABC7}"/>
              </a:ext>
            </a:extLst>
          </p:cNvPr>
          <p:cNvSpPr txBox="1"/>
          <p:nvPr/>
        </p:nvSpPr>
        <p:spPr>
          <a:xfrm>
            <a:off x="10252479" y="2176352"/>
            <a:ext cx="173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27B905-1556-4E0D-AC56-CA8865C2F14F}"/>
              </a:ext>
            </a:extLst>
          </p:cNvPr>
          <p:cNvSpPr txBox="1"/>
          <p:nvPr/>
        </p:nvSpPr>
        <p:spPr>
          <a:xfrm>
            <a:off x="10957569" y="2747471"/>
            <a:ext cx="8178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реестры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МВД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E5421D-EDD1-4111-98B1-17B0B77AC51F}"/>
              </a:ext>
            </a:extLst>
          </p:cNvPr>
          <p:cNvSpPr txBox="1"/>
          <p:nvPr/>
        </p:nvSpPr>
        <p:spPr>
          <a:xfrm>
            <a:off x="9448436" y="5383127"/>
            <a:ext cx="20665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latin typeface="Montserrat" panose="00000500000000000000" pitchFamily="2" charset="-52"/>
              </a:rPr>
              <a:t>Система ОИБ ИСОД МВД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5AF02A-BABA-4A41-A337-42BC9433D45A}"/>
              </a:ext>
            </a:extLst>
          </p:cNvPr>
          <p:cNvSpPr txBox="1"/>
          <p:nvPr/>
        </p:nvSpPr>
        <p:spPr>
          <a:xfrm>
            <a:off x="10945644" y="3403665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32147E-2A7B-49A5-BBEF-1F6C83D95BA7}"/>
              </a:ext>
            </a:extLst>
          </p:cNvPr>
          <p:cNvSpPr txBox="1"/>
          <p:nvPr/>
        </p:nvSpPr>
        <p:spPr>
          <a:xfrm>
            <a:off x="10933621" y="3833467"/>
            <a:ext cx="6431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0592B0-2B42-473E-960A-4DDB2C8A4616}"/>
              </a:ext>
            </a:extLst>
          </p:cNvPr>
          <p:cNvSpPr txBox="1"/>
          <p:nvPr/>
        </p:nvSpPr>
        <p:spPr>
          <a:xfrm>
            <a:off x="10770919" y="4869501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Реестр </a:t>
            </a:r>
            <a:r>
              <a:rPr lang="en-US" sz="1100">
                <a:solidFill>
                  <a:srgbClr val="525760"/>
                </a:solidFill>
                <a:latin typeface="Montserrat" panose="00000500000000000000" pitchFamily="2" charset="-52"/>
              </a:rPr>
              <a:t>NN</a:t>
            </a:r>
            <a:endParaRPr lang="ru-RU" sz="110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1989596" y="2503868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Информационные системы ЕЦП ГИБДД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8596821" y="387579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8387733" y="3862792"/>
            <a:ext cx="782685" cy="273549"/>
          </a:xfrm>
          <a:prstGeom prst="triangle">
            <a:avLst>
              <a:gd name="adj" fmla="val 5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2683133" y="4210025"/>
            <a:ext cx="1019401" cy="507877"/>
          </a:xfrm>
          <a:prstGeom prst="bentConnector3">
            <a:avLst/>
          </a:prstGeom>
          <a:ln w="28575" cmpd="sng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10800000" flipV="1">
            <a:off x="2701050" y="3712758"/>
            <a:ext cx="985185" cy="251513"/>
          </a:xfrm>
          <a:prstGeom prst="bentConnector3">
            <a:avLst>
              <a:gd name="adj1" fmla="val 38062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/>
          <p:nvPr/>
        </p:nvCxnSpPr>
        <p:spPr>
          <a:xfrm rot="10800000" flipV="1">
            <a:off x="2694632" y="3715306"/>
            <a:ext cx="1000272" cy="987348"/>
          </a:xfrm>
          <a:prstGeom prst="bentConnector3">
            <a:avLst>
              <a:gd name="adj1" fmla="val 37948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Соединительная линия уступом 101"/>
          <p:cNvCxnSpPr/>
          <p:nvPr/>
        </p:nvCxnSpPr>
        <p:spPr>
          <a:xfrm rot="5400000">
            <a:off x="2656604" y="4746457"/>
            <a:ext cx="688841" cy="625877"/>
          </a:xfrm>
          <a:prstGeom prst="bentConnector3">
            <a:avLst>
              <a:gd name="adj1" fmla="val 99836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Соединительная линия уступом 104"/>
          <p:cNvCxnSpPr/>
          <p:nvPr/>
        </p:nvCxnSpPr>
        <p:spPr>
          <a:xfrm rot="5400000">
            <a:off x="2659624" y="5446578"/>
            <a:ext cx="682800" cy="625877"/>
          </a:xfrm>
          <a:prstGeom prst="bentConnector3">
            <a:avLst>
              <a:gd name="adj1" fmla="val 100277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44137" y="4408280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7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44137" y="5123538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8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44138" y="3682621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9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56995" y="5823831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22886" y="3855762"/>
            <a:ext cx="1426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68189" y="5310365"/>
            <a:ext cx="16301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427819" y="4590566"/>
            <a:ext cx="15068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09129" y="6047195"/>
            <a:ext cx="8103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2093586" y="3682620"/>
            <a:ext cx="597246" cy="556429"/>
            <a:chOff x="7205634" y="1438776"/>
            <a:chExt cx="597246" cy="61759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7205634" y="1438776"/>
              <a:ext cx="0" cy="617592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Равнобедренный треугольник 10"/>
            <p:cNvSpPr/>
            <p:nvPr/>
          </p:nvSpPr>
          <p:spPr>
            <a:xfrm rot="16200000">
              <a:off x="7277502" y="1601806"/>
              <a:ext cx="434109" cy="291533"/>
            </a:xfrm>
            <a:prstGeom prst="triangle">
              <a:avLst>
                <a:gd name="adj" fmla="val 47872"/>
              </a:avLst>
            </a:prstGeom>
            <a:noFill/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7205634" y="1747572"/>
              <a:ext cx="597246" cy="0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/>
          </p:nvCxnSpPr>
          <p:spPr>
            <a:xfrm>
              <a:off x="7348790" y="1588653"/>
              <a:ext cx="0" cy="317839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Группа 95"/>
          <p:cNvGrpSpPr/>
          <p:nvPr/>
        </p:nvGrpSpPr>
        <p:grpSpPr>
          <a:xfrm>
            <a:off x="2087871" y="4407198"/>
            <a:ext cx="597246" cy="556429"/>
            <a:chOff x="7205634" y="1438776"/>
            <a:chExt cx="597246" cy="617592"/>
          </a:xfrm>
        </p:grpSpPr>
        <p:cxnSp>
          <p:nvCxnSpPr>
            <p:cNvPr id="97" name="Прямая соединительная линия 96"/>
            <p:cNvCxnSpPr/>
            <p:nvPr/>
          </p:nvCxnSpPr>
          <p:spPr>
            <a:xfrm>
              <a:off x="7205634" y="1438776"/>
              <a:ext cx="0" cy="617592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Равнобедренный треугольник 97"/>
            <p:cNvSpPr/>
            <p:nvPr/>
          </p:nvSpPr>
          <p:spPr>
            <a:xfrm rot="16200000">
              <a:off x="7277502" y="1601806"/>
              <a:ext cx="434109" cy="291533"/>
            </a:xfrm>
            <a:prstGeom prst="triangle">
              <a:avLst>
                <a:gd name="adj" fmla="val 47872"/>
              </a:avLst>
            </a:prstGeom>
            <a:noFill/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9" name="Прямая соединительная линия 98"/>
            <p:cNvCxnSpPr/>
            <p:nvPr/>
          </p:nvCxnSpPr>
          <p:spPr>
            <a:xfrm flipH="1">
              <a:off x="7205634" y="1747572"/>
              <a:ext cx="597246" cy="0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>
              <a:off x="7348790" y="1588653"/>
              <a:ext cx="0" cy="317839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Группа 100"/>
          <p:cNvGrpSpPr/>
          <p:nvPr/>
        </p:nvGrpSpPr>
        <p:grpSpPr>
          <a:xfrm>
            <a:off x="2072607" y="5117913"/>
            <a:ext cx="597246" cy="556429"/>
            <a:chOff x="7205634" y="1438776"/>
            <a:chExt cx="597246" cy="617592"/>
          </a:xfrm>
        </p:grpSpPr>
        <p:cxnSp>
          <p:nvCxnSpPr>
            <p:cNvPr id="103" name="Прямая соединительная линия 102"/>
            <p:cNvCxnSpPr/>
            <p:nvPr/>
          </p:nvCxnSpPr>
          <p:spPr>
            <a:xfrm>
              <a:off x="7205634" y="1438776"/>
              <a:ext cx="0" cy="617592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Равнобедренный треугольник 103"/>
            <p:cNvSpPr/>
            <p:nvPr/>
          </p:nvSpPr>
          <p:spPr>
            <a:xfrm rot="16200000">
              <a:off x="7277502" y="1601806"/>
              <a:ext cx="434109" cy="291533"/>
            </a:xfrm>
            <a:prstGeom prst="triangle">
              <a:avLst>
                <a:gd name="adj" fmla="val 47872"/>
              </a:avLst>
            </a:prstGeom>
            <a:noFill/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4" name="Прямая соединительная линия 113"/>
            <p:cNvCxnSpPr/>
            <p:nvPr/>
          </p:nvCxnSpPr>
          <p:spPr>
            <a:xfrm flipH="1">
              <a:off x="7205634" y="1747572"/>
              <a:ext cx="597246" cy="0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ая соединительная линия 114"/>
            <p:cNvCxnSpPr/>
            <p:nvPr/>
          </p:nvCxnSpPr>
          <p:spPr>
            <a:xfrm>
              <a:off x="7348790" y="1588653"/>
              <a:ext cx="0" cy="317839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Группа 115"/>
          <p:cNvGrpSpPr/>
          <p:nvPr/>
        </p:nvGrpSpPr>
        <p:grpSpPr>
          <a:xfrm>
            <a:off x="2072607" y="5828734"/>
            <a:ext cx="597246" cy="556429"/>
            <a:chOff x="7205634" y="1438776"/>
            <a:chExt cx="597246" cy="617592"/>
          </a:xfrm>
        </p:grpSpPr>
        <p:cxnSp>
          <p:nvCxnSpPr>
            <p:cNvPr id="117" name="Прямая соединительная линия 116"/>
            <p:cNvCxnSpPr/>
            <p:nvPr/>
          </p:nvCxnSpPr>
          <p:spPr>
            <a:xfrm>
              <a:off x="7205634" y="1438776"/>
              <a:ext cx="0" cy="617592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Равнобедренный треугольник 117"/>
            <p:cNvSpPr/>
            <p:nvPr/>
          </p:nvSpPr>
          <p:spPr>
            <a:xfrm rot="16200000">
              <a:off x="7277502" y="1601806"/>
              <a:ext cx="434109" cy="291533"/>
            </a:xfrm>
            <a:prstGeom prst="triangle">
              <a:avLst>
                <a:gd name="adj" fmla="val 47872"/>
              </a:avLst>
            </a:prstGeom>
            <a:noFill/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9" name="Прямая соединительная линия 118"/>
            <p:cNvCxnSpPr/>
            <p:nvPr/>
          </p:nvCxnSpPr>
          <p:spPr>
            <a:xfrm flipH="1">
              <a:off x="7205634" y="1747572"/>
              <a:ext cx="597246" cy="0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Прямая соединительная линия 119"/>
            <p:cNvCxnSpPr/>
            <p:nvPr/>
          </p:nvCxnSpPr>
          <p:spPr>
            <a:xfrm>
              <a:off x="7348790" y="1588653"/>
              <a:ext cx="0" cy="317839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Группа 120"/>
          <p:cNvGrpSpPr/>
          <p:nvPr/>
        </p:nvGrpSpPr>
        <p:grpSpPr>
          <a:xfrm>
            <a:off x="2097580" y="3682619"/>
            <a:ext cx="597246" cy="556429"/>
            <a:chOff x="7205634" y="1438776"/>
            <a:chExt cx="597246" cy="617592"/>
          </a:xfrm>
        </p:grpSpPr>
        <p:cxnSp>
          <p:nvCxnSpPr>
            <p:cNvPr id="125" name="Прямая соединительная линия 124"/>
            <p:cNvCxnSpPr/>
            <p:nvPr/>
          </p:nvCxnSpPr>
          <p:spPr>
            <a:xfrm>
              <a:off x="7205634" y="1438776"/>
              <a:ext cx="0" cy="617592"/>
            </a:xfrm>
            <a:prstGeom prst="line">
              <a:avLst/>
            </a:prstGeom>
            <a:ln w="25400">
              <a:solidFill>
                <a:srgbClr val="FD0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Равнобедренный треугольник 126"/>
            <p:cNvSpPr/>
            <p:nvPr/>
          </p:nvSpPr>
          <p:spPr>
            <a:xfrm rot="16200000">
              <a:off x="7277502" y="1601806"/>
              <a:ext cx="434109" cy="291533"/>
            </a:xfrm>
            <a:prstGeom prst="triangle">
              <a:avLst>
                <a:gd name="adj" fmla="val 47872"/>
              </a:avLst>
            </a:prstGeom>
            <a:noFill/>
            <a:ln w="25400">
              <a:solidFill>
                <a:srgbClr val="FD0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1" name="Прямая соединительная линия 130"/>
            <p:cNvCxnSpPr/>
            <p:nvPr/>
          </p:nvCxnSpPr>
          <p:spPr>
            <a:xfrm flipH="1">
              <a:off x="7205634" y="1747572"/>
              <a:ext cx="597246" cy="0"/>
            </a:xfrm>
            <a:prstGeom prst="line">
              <a:avLst/>
            </a:prstGeom>
            <a:ln w="25400">
              <a:solidFill>
                <a:srgbClr val="FD0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>
              <a:off x="7348790" y="1588653"/>
              <a:ext cx="0" cy="317839"/>
            </a:xfrm>
            <a:prstGeom prst="line">
              <a:avLst/>
            </a:prstGeom>
            <a:ln w="25400">
              <a:solidFill>
                <a:srgbClr val="FD0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Соединительная линия уступом 40"/>
          <p:cNvCxnSpPr/>
          <p:nvPr/>
        </p:nvCxnSpPr>
        <p:spPr>
          <a:xfrm rot="10800000">
            <a:off x="2696174" y="3960835"/>
            <a:ext cx="1005487" cy="134242"/>
          </a:xfrm>
          <a:prstGeom prst="bentConnector3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9473049" y="3355312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128" name="Полилиния: фигура 127">
            <a:extLst>
              <a:ext uri="{FF2B5EF4-FFF2-40B4-BE49-F238E27FC236}">
                <a16:creationId xmlns:a16="http://schemas.microsoft.com/office/drawing/2014/main" id="{088DA132-A4FA-4633-BD71-F0D57170B877}"/>
              </a:ext>
            </a:extLst>
          </p:cNvPr>
          <p:cNvSpPr/>
          <p:nvPr/>
        </p:nvSpPr>
        <p:spPr>
          <a:xfrm>
            <a:off x="6859687" y="3832902"/>
            <a:ext cx="1717105" cy="2750105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cxnSp>
        <p:nvCxnSpPr>
          <p:cNvPr id="9" name="Соединительная линия уступом 8"/>
          <p:cNvCxnSpPr>
            <a:cxnSpLocks/>
          </p:cNvCxnSpPr>
          <p:nvPr/>
        </p:nvCxnSpPr>
        <p:spPr>
          <a:xfrm>
            <a:off x="6142499" y="3662227"/>
            <a:ext cx="833274" cy="1119865"/>
          </a:xfrm>
          <a:prstGeom prst="bentConnector3">
            <a:avLst>
              <a:gd name="adj1" fmla="val 5000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Полилиния: фигура 128">
            <a:extLst>
              <a:ext uri="{FF2B5EF4-FFF2-40B4-BE49-F238E27FC236}">
                <a16:creationId xmlns:a16="http://schemas.microsoft.com/office/drawing/2014/main" id="{6EC4DB1C-7A93-4833-9D94-8039588CC988}"/>
              </a:ext>
            </a:extLst>
          </p:cNvPr>
          <p:cNvSpPr/>
          <p:nvPr/>
        </p:nvSpPr>
        <p:spPr>
          <a:xfrm>
            <a:off x="6998660" y="5061816"/>
            <a:ext cx="1434991" cy="4235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0" name="Полилиния: фигура 129">
            <a:extLst>
              <a:ext uri="{FF2B5EF4-FFF2-40B4-BE49-F238E27FC236}">
                <a16:creationId xmlns:a16="http://schemas.microsoft.com/office/drawing/2014/main" id="{51CFA1B6-45C9-4696-8C09-0546EBC1F07F}"/>
              </a:ext>
            </a:extLst>
          </p:cNvPr>
          <p:cNvSpPr/>
          <p:nvPr/>
        </p:nvSpPr>
        <p:spPr>
          <a:xfrm>
            <a:off x="6998662" y="5567371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5" name="Полилиния: фигура 134">
            <a:extLst>
              <a:ext uri="{FF2B5EF4-FFF2-40B4-BE49-F238E27FC236}">
                <a16:creationId xmlns:a16="http://schemas.microsoft.com/office/drawing/2014/main" id="{28B4EB03-27C3-4842-BABE-5F7AF08066DC}"/>
              </a:ext>
            </a:extLst>
          </p:cNvPr>
          <p:cNvSpPr/>
          <p:nvPr/>
        </p:nvSpPr>
        <p:spPr>
          <a:xfrm>
            <a:off x="7000245" y="4533189"/>
            <a:ext cx="1434991" cy="44662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9E1C109A-41CB-4BE0-B4CB-689DB8CDA4C1}"/>
              </a:ext>
            </a:extLst>
          </p:cNvPr>
          <p:cNvSpPr txBox="1"/>
          <p:nvPr/>
        </p:nvSpPr>
        <p:spPr>
          <a:xfrm>
            <a:off x="6869550" y="3907478"/>
            <a:ext cx="1734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83A41B43-29EB-436C-BEBF-264A75BF2FCC}"/>
              </a:ext>
            </a:extLst>
          </p:cNvPr>
          <p:cNvSpPr txBox="1"/>
          <p:nvPr/>
        </p:nvSpPr>
        <p:spPr>
          <a:xfrm>
            <a:off x="7363590" y="4650868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510A088A-BFFA-46BC-9EBE-B55FF479BC10}"/>
              </a:ext>
            </a:extLst>
          </p:cNvPr>
          <p:cNvSpPr txBox="1"/>
          <p:nvPr/>
        </p:nvSpPr>
        <p:spPr>
          <a:xfrm>
            <a:off x="7117355" y="5639075"/>
            <a:ext cx="1233461" cy="3385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04DCCC91-3186-44E1-9199-3B7E009050B7}"/>
              </a:ext>
            </a:extLst>
          </p:cNvPr>
          <p:cNvSpPr txBox="1"/>
          <p:nvPr/>
        </p:nvSpPr>
        <p:spPr>
          <a:xfrm>
            <a:off x="7121843" y="5119281"/>
            <a:ext cx="12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57" name="Полилиния: фигура 156">
            <a:extLst>
              <a:ext uri="{FF2B5EF4-FFF2-40B4-BE49-F238E27FC236}">
                <a16:creationId xmlns:a16="http://schemas.microsoft.com/office/drawing/2014/main" id="{15373238-4E2D-4728-91BC-5EE71C034EE7}"/>
              </a:ext>
            </a:extLst>
          </p:cNvPr>
          <p:cNvSpPr/>
          <p:nvPr/>
        </p:nvSpPr>
        <p:spPr>
          <a:xfrm>
            <a:off x="7000681" y="6085589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54CFFC85-A5A6-40D5-B60A-9E22D4A35387}"/>
              </a:ext>
            </a:extLst>
          </p:cNvPr>
          <p:cNvSpPr txBox="1"/>
          <p:nvPr/>
        </p:nvSpPr>
        <p:spPr>
          <a:xfrm>
            <a:off x="7122032" y="6072867"/>
            <a:ext cx="1325193" cy="461665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Иные реестры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(при наличии правовых оснований)</a:t>
            </a:r>
          </a:p>
        </p:txBody>
      </p:sp>
      <p:grpSp>
        <p:nvGrpSpPr>
          <p:cNvPr id="138" name="Группа 137"/>
          <p:cNvGrpSpPr/>
          <p:nvPr/>
        </p:nvGrpSpPr>
        <p:grpSpPr>
          <a:xfrm rot="10800000">
            <a:off x="7007596" y="4561232"/>
            <a:ext cx="424483" cy="433267"/>
            <a:chOff x="7205634" y="1438776"/>
            <a:chExt cx="597246" cy="617592"/>
          </a:xfrm>
        </p:grpSpPr>
        <p:cxnSp>
          <p:nvCxnSpPr>
            <p:cNvPr id="139" name="Прямая соединительная линия 138"/>
            <p:cNvCxnSpPr/>
            <p:nvPr/>
          </p:nvCxnSpPr>
          <p:spPr>
            <a:xfrm>
              <a:off x="7205634" y="1438776"/>
              <a:ext cx="0" cy="617592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Равнобедренный треугольник 139"/>
            <p:cNvSpPr/>
            <p:nvPr/>
          </p:nvSpPr>
          <p:spPr>
            <a:xfrm rot="16200000">
              <a:off x="7277502" y="1601806"/>
              <a:ext cx="434109" cy="291533"/>
            </a:xfrm>
            <a:prstGeom prst="triangle">
              <a:avLst>
                <a:gd name="adj" fmla="val 47872"/>
              </a:avLst>
            </a:prstGeom>
            <a:noFill/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2" name="Прямая соединительная линия 141"/>
            <p:cNvCxnSpPr/>
            <p:nvPr/>
          </p:nvCxnSpPr>
          <p:spPr>
            <a:xfrm flipH="1">
              <a:off x="7205634" y="1747572"/>
              <a:ext cx="597246" cy="0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7348790" y="1588653"/>
              <a:ext cx="0" cy="317839"/>
            </a:xfrm>
            <a:prstGeom prst="line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545938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10">
            <a:extLst>
              <a:ext uri="{FF2B5EF4-FFF2-40B4-BE49-F238E27FC236}">
                <a16:creationId xmlns:a16="http://schemas.microsoft.com/office/drawing/2014/main" id="{28864CBD-1598-429C-BD7C-5C893819A789}"/>
              </a:ext>
            </a:extLst>
          </p:cNvPr>
          <p:cNvSpPr/>
          <p:nvPr/>
        </p:nvSpPr>
        <p:spPr>
          <a:xfrm>
            <a:off x="9083941" y="2498368"/>
            <a:ext cx="2795578" cy="3175974"/>
          </a:xfrm>
          <a:custGeom>
            <a:avLst/>
            <a:gdLst>
              <a:gd name="connsiteX0" fmla="*/ 0 w 2795578"/>
              <a:gd name="connsiteY0" fmla="*/ 0 h 3175974"/>
              <a:gd name="connsiteX1" fmla="*/ 2795578 w 2795578"/>
              <a:gd name="connsiteY1" fmla="*/ 0 h 3175974"/>
              <a:gd name="connsiteX2" fmla="*/ 2795578 w 2795578"/>
              <a:gd name="connsiteY2" fmla="*/ 3175975 h 3175974"/>
              <a:gd name="connsiteX3" fmla="*/ 0 w 2795578"/>
              <a:gd name="connsiteY3" fmla="*/ 3175975 h 317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578" h="3175974">
                <a:moveTo>
                  <a:pt x="0" y="0"/>
                </a:moveTo>
                <a:lnTo>
                  <a:pt x="2795578" y="0"/>
                </a:lnTo>
                <a:lnTo>
                  <a:pt x="2795578" y="3175975"/>
                </a:lnTo>
                <a:lnTo>
                  <a:pt x="0" y="3175975"/>
                </a:lnTo>
                <a:close/>
              </a:path>
            </a:pathLst>
          </a:custGeom>
          <a:solidFill>
            <a:srgbClr val="B3C6E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197161" y="4311057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0141" y="3800073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11430" y="3298746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15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Взаимодействие между системами ЕЦП ГИБДД</a:t>
            </a:r>
          </a:p>
        </p:txBody>
      </p:sp>
      <p:sp>
        <p:nvSpPr>
          <p:cNvPr id="79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223689" y="2411370"/>
            <a:ext cx="8501868" cy="431389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32094" y="3030758"/>
            <a:ext cx="2580954" cy="35751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27824" y="3154543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8979416" y="2111641"/>
            <a:ext cx="3004768" cy="3691142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Полилиния: фигура 13">
            <a:extLst>
              <a:ext uri="{FF2B5EF4-FFF2-40B4-BE49-F238E27FC236}">
                <a16:creationId xmlns:a16="http://schemas.microsoft.com/office/drawing/2014/main" id="{5E4B25D9-489D-4E99-8FE9-0F477E6E4BA0}"/>
              </a:ext>
            </a:extLst>
          </p:cNvPr>
          <p:cNvSpPr/>
          <p:nvPr/>
        </p:nvSpPr>
        <p:spPr>
          <a:xfrm>
            <a:off x="9208301" y="1974057"/>
            <a:ext cx="850687" cy="58073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0A2A6A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8301" y="2772412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24">
            <a:extLst>
              <a:ext uri="{FF2B5EF4-FFF2-40B4-BE49-F238E27FC236}">
                <a16:creationId xmlns:a16="http://schemas.microsoft.com/office/drawing/2014/main" id="{979AD8CC-DD0D-4333-A3A1-AC5415AA946A}"/>
              </a:ext>
            </a:extLst>
          </p:cNvPr>
          <p:cNvSpPr/>
          <p:nvPr/>
        </p:nvSpPr>
        <p:spPr>
          <a:xfrm>
            <a:off x="9208301" y="4820420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Полилиния: фигура 25">
            <a:extLst>
              <a:ext uri="{FF2B5EF4-FFF2-40B4-BE49-F238E27FC236}">
                <a16:creationId xmlns:a16="http://schemas.microsoft.com/office/drawing/2014/main" id="{BDAF40F9-7E36-4112-91A5-5B647AC3795A}"/>
              </a:ext>
            </a:extLst>
          </p:cNvPr>
          <p:cNvSpPr/>
          <p:nvPr/>
        </p:nvSpPr>
        <p:spPr>
          <a:xfrm>
            <a:off x="10741705" y="2779727"/>
            <a:ext cx="1026958" cy="2464559"/>
          </a:xfrm>
          <a:custGeom>
            <a:avLst/>
            <a:gdLst>
              <a:gd name="connsiteX0" fmla="*/ 0 w 1026958"/>
              <a:gd name="connsiteY0" fmla="*/ 0 h 2464559"/>
              <a:gd name="connsiteX1" fmla="*/ 1026958 w 1026958"/>
              <a:gd name="connsiteY1" fmla="*/ 0 h 2464559"/>
              <a:gd name="connsiteX2" fmla="*/ 1026958 w 1026958"/>
              <a:gd name="connsiteY2" fmla="*/ 2464560 h 2464559"/>
              <a:gd name="connsiteX3" fmla="*/ 0 w 1026958"/>
              <a:gd name="connsiteY3" fmla="*/ 2464560 h 246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958" h="2464559">
                <a:moveTo>
                  <a:pt x="0" y="0"/>
                </a:moveTo>
                <a:lnTo>
                  <a:pt x="1026958" y="0"/>
                </a:lnTo>
                <a:lnTo>
                  <a:pt x="1026958" y="2464560"/>
                </a:lnTo>
                <a:lnTo>
                  <a:pt x="0" y="2464560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26">
            <a:extLst>
              <a:ext uri="{FF2B5EF4-FFF2-40B4-BE49-F238E27FC236}">
                <a16:creationId xmlns:a16="http://schemas.microsoft.com/office/drawing/2014/main" id="{8EB6ADC6-1AE1-4ED2-B52F-997A63B57185}"/>
              </a:ext>
            </a:extLst>
          </p:cNvPr>
          <p:cNvSpPr/>
          <p:nvPr/>
        </p:nvSpPr>
        <p:spPr>
          <a:xfrm>
            <a:off x="10805714" y="3360591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Полилиния: фигура 27">
            <a:extLst>
              <a:ext uri="{FF2B5EF4-FFF2-40B4-BE49-F238E27FC236}">
                <a16:creationId xmlns:a16="http://schemas.microsoft.com/office/drawing/2014/main" id="{0D215552-7867-4EBB-BA1E-9B3E2B54058D}"/>
              </a:ext>
            </a:extLst>
          </p:cNvPr>
          <p:cNvSpPr/>
          <p:nvPr/>
        </p:nvSpPr>
        <p:spPr>
          <a:xfrm>
            <a:off x="10805714" y="3796416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28">
            <a:extLst>
              <a:ext uri="{FF2B5EF4-FFF2-40B4-BE49-F238E27FC236}">
                <a16:creationId xmlns:a16="http://schemas.microsoft.com/office/drawing/2014/main" id="{34485538-22B5-47F7-8E38-4CA4F372911A}"/>
              </a:ext>
            </a:extLst>
          </p:cNvPr>
          <p:cNvSpPr/>
          <p:nvPr/>
        </p:nvSpPr>
        <p:spPr>
          <a:xfrm>
            <a:off x="10805714" y="4820420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9B4879-11CA-4620-AA48-EEEF57488FA7}"/>
              </a:ext>
            </a:extLst>
          </p:cNvPr>
          <p:cNvSpPr txBox="1"/>
          <p:nvPr/>
        </p:nvSpPr>
        <p:spPr>
          <a:xfrm>
            <a:off x="9362576" y="213130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96FA2F-0BB5-47A4-AC71-AC8B291D557C}"/>
              </a:ext>
            </a:extLst>
          </p:cNvPr>
          <p:cNvSpPr txBox="1"/>
          <p:nvPr/>
        </p:nvSpPr>
        <p:spPr>
          <a:xfrm>
            <a:off x="9567628" y="2845000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139E64-0B9D-4608-86E3-FCEE6497CAA4}"/>
              </a:ext>
            </a:extLst>
          </p:cNvPr>
          <p:cNvSpPr txBox="1"/>
          <p:nvPr/>
        </p:nvSpPr>
        <p:spPr>
          <a:xfrm>
            <a:off x="9251840" y="3784124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Геопространст-</a:t>
            </a:r>
          </a:p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венные данные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149933B-CEF0-411B-A4F7-C0926A36E29E}"/>
              </a:ext>
            </a:extLst>
          </p:cNvPr>
          <p:cNvSpPr txBox="1"/>
          <p:nvPr/>
        </p:nvSpPr>
        <p:spPr>
          <a:xfrm>
            <a:off x="9143642" y="4310856"/>
            <a:ext cx="15600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Обработка биоме-</a:t>
            </a:r>
          </a:p>
          <a:p>
            <a:pPr algn="ctr"/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трических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данных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5760E-6066-43D0-912B-09FB80E1D1DB}"/>
              </a:ext>
            </a:extLst>
          </p:cNvPr>
          <p:cNvSpPr txBox="1"/>
          <p:nvPr/>
        </p:nvSpPr>
        <p:spPr>
          <a:xfrm>
            <a:off x="9664608" y="4891180"/>
            <a:ext cx="5180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8D50CC0-EA93-4FB3-8BD1-691BB262ABC7}"/>
              </a:ext>
            </a:extLst>
          </p:cNvPr>
          <p:cNvSpPr txBox="1"/>
          <p:nvPr/>
        </p:nvSpPr>
        <p:spPr>
          <a:xfrm>
            <a:off x="10252479" y="2176352"/>
            <a:ext cx="173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27B905-1556-4E0D-AC56-CA8865C2F14F}"/>
              </a:ext>
            </a:extLst>
          </p:cNvPr>
          <p:cNvSpPr txBox="1"/>
          <p:nvPr/>
        </p:nvSpPr>
        <p:spPr>
          <a:xfrm>
            <a:off x="10957569" y="2747471"/>
            <a:ext cx="8178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реестры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МВД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E5421D-EDD1-4111-98B1-17B0B77AC51F}"/>
              </a:ext>
            </a:extLst>
          </p:cNvPr>
          <p:cNvSpPr txBox="1"/>
          <p:nvPr/>
        </p:nvSpPr>
        <p:spPr>
          <a:xfrm>
            <a:off x="9448436" y="5383127"/>
            <a:ext cx="20665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latin typeface="Montserrat" panose="00000500000000000000" pitchFamily="2" charset="-52"/>
              </a:rPr>
              <a:t>Система ОИБ ИСОД МВД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5AF02A-BABA-4A41-A337-42BC9433D45A}"/>
              </a:ext>
            </a:extLst>
          </p:cNvPr>
          <p:cNvSpPr txBox="1"/>
          <p:nvPr/>
        </p:nvSpPr>
        <p:spPr>
          <a:xfrm>
            <a:off x="10945644" y="3403665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32147E-2A7B-49A5-BBEF-1F6C83D95BA7}"/>
              </a:ext>
            </a:extLst>
          </p:cNvPr>
          <p:cNvSpPr txBox="1"/>
          <p:nvPr/>
        </p:nvSpPr>
        <p:spPr>
          <a:xfrm>
            <a:off x="10933621" y="3833467"/>
            <a:ext cx="6431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0592B0-2B42-473E-960A-4DDB2C8A4616}"/>
              </a:ext>
            </a:extLst>
          </p:cNvPr>
          <p:cNvSpPr txBox="1"/>
          <p:nvPr/>
        </p:nvSpPr>
        <p:spPr>
          <a:xfrm>
            <a:off x="10770919" y="4869501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Реестр </a:t>
            </a:r>
            <a:r>
              <a:rPr lang="en-US" sz="1100">
                <a:solidFill>
                  <a:srgbClr val="525760"/>
                </a:solidFill>
                <a:latin typeface="Montserrat" panose="00000500000000000000" pitchFamily="2" charset="-52"/>
              </a:rPr>
              <a:t>NN</a:t>
            </a:r>
            <a:endParaRPr lang="ru-RU" sz="110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1989596" y="2503868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Информационные системы ЕЦП ГИБДД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8596821" y="387579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8387733" y="3862792"/>
            <a:ext cx="782685" cy="273549"/>
          </a:xfrm>
          <a:prstGeom prst="triangle">
            <a:avLst>
              <a:gd name="adj" fmla="val 5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2699911" y="3902491"/>
            <a:ext cx="988740" cy="200740"/>
          </a:xfrm>
          <a:prstGeom prst="bentConnector3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rot="10800000" flipV="1">
            <a:off x="2706339" y="4215011"/>
            <a:ext cx="982312" cy="368798"/>
          </a:xfrm>
          <a:prstGeom prst="bentConnector3">
            <a:avLst>
              <a:gd name="adj1" fmla="val 49913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/>
          <p:nvPr/>
        </p:nvCxnSpPr>
        <p:spPr>
          <a:xfrm flipV="1">
            <a:off x="2699561" y="4322346"/>
            <a:ext cx="995518" cy="419397"/>
          </a:xfrm>
          <a:prstGeom prst="bentConnector3">
            <a:avLst>
              <a:gd name="adj1" fmla="val 50435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/>
          <p:nvPr/>
        </p:nvCxnSpPr>
        <p:spPr>
          <a:xfrm flipV="1">
            <a:off x="2693481" y="4095152"/>
            <a:ext cx="1008179" cy="1270716"/>
          </a:xfrm>
          <a:prstGeom prst="bentConnector3">
            <a:avLst>
              <a:gd name="adj1" fmla="val 3817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Соединительная линия уступом 109"/>
          <p:cNvCxnSpPr/>
          <p:nvPr/>
        </p:nvCxnSpPr>
        <p:spPr>
          <a:xfrm rot="10800000" flipV="1">
            <a:off x="2699910" y="4193013"/>
            <a:ext cx="1001751" cy="1937473"/>
          </a:xfrm>
          <a:prstGeom prst="bentConnector3">
            <a:avLst>
              <a:gd name="adj1" fmla="val 5000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Соединительная линия уступом 132"/>
          <p:cNvCxnSpPr/>
          <p:nvPr/>
        </p:nvCxnSpPr>
        <p:spPr>
          <a:xfrm rot="5400000" flipH="1" flipV="1">
            <a:off x="2242119" y="4731151"/>
            <a:ext cx="1917333" cy="1001749"/>
          </a:xfrm>
          <a:prstGeom prst="bentConnector4">
            <a:avLst>
              <a:gd name="adj1" fmla="val 339"/>
              <a:gd name="adj2" fmla="val 63289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Соединительная линия уступом 149"/>
          <p:cNvCxnSpPr/>
          <p:nvPr/>
        </p:nvCxnSpPr>
        <p:spPr>
          <a:xfrm>
            <a:off x="2706335" y="4004202"/>
            <a:ext cx="990880" cy="197790"/>
          </a:xfrm>
          <a:prstGeom prst="bentConnector3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Соединительная линия уступом 172"/>
          <p:cNvCxnSpPr/>
          <p:nvPr/>
        </p:nvCxnSpPr>
        <p:spPr>
          <a:xfrm rot="10800000">
            <a:off x="2706337" y="3991520"/>
            <a:ext cx="982314" cy="185727"/>
          </a:xfrm>
          <a:prstGeom prst="bentConnector3">
            <a:avLst>
              <a:gd name="adj1" fmla="val 60476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44137" y="4408280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5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44137" y="5123538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6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44138" y="3682621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7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56995" y="5823831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22885" y="3855762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68189" y="5290513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91517" y="4592593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09129" y="5985595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02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115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7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7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«Получение и предоставление сведений»</a:t>
            </a: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10800000">
            <a:off x="2689749" y="3902491"/>
            <a:ext cx="1013414" cy="241684"/>
          </a:xfrm>
          <a:prstGeom prst="bentConnector3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0800000" flipV="1">
            <a:off x="2699728" y="4143005"/>
            <a:ext cx="999499" cy="1212915"/>
          </a:xfrm>
          <a:prstGeom prst="bentConnector3">
            <a:avLst>
              <a:gd name="adj1" fmla="val 5000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9473049" y="3355312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  <p:sp>
        <p:nvSpPr>
          <p:cNvPr id="116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4230274" y="408529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85" name="Равнобедренный треугольник 84">
            <a:extLst>
              <a:ext uri="{FF2B5EF4-FFF2-40B4-BE49-F238E27FC236}">
                <a16:creationId xmlns:a16="http://schemas.microsoft.com/office/drawing/2014/main" id="{F35FA863-C224-43F5-83DE-AB033574F413}"/>
              </a:ext>
            </a:extLst>
          </p:cNvPr>
          <p:cNvSpPr/>
          <p:nvPr/>
        </p:nvSpPr>
        <p:spPr>
          <a:xfrm rot="5400000">
            <a:off x="8596821" y="387579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AC40AB8C-5E87-482A-90FF-D23F28102807}"/>
              </a:ext>
            </a:extLst>
          </p:cNvPr>
          <p:cNvSpPr/>
          <p:nvPr/>
        </p:nvSpPr>
        <p:spPr>
          <a:xfrm>
            <a:off x="6859687" y="3832902"/>
            <a:ext cx="1717105" cy="2750105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02FD7B30-BA59-4CF4-8152-2FF40CE8BDD2}"/>
              </a:ext>
            </a:extLst>
          </p:cNvPr>
          <p:cNvSpPr/>
          <p:nvPr/>
        </p:nvSpPr>
        <p:spPr>
          <a:xfrm>
            <a:off x="6998660" y="5061816"/>
            <a:ext cx="1434991" cy="4235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1" name="Полилиния: фигура 90">
            <a:extLst>
              <a:ext uri="{FF2B5EF4-FFF2-40B4-BE49-F238E27FC236}">
                <a16:creationId xmlns:a16="http://schemas.microsoft.com/office/drawing/2014/main" id="{EE662DCF-C50F-4ABF-9693-1968CACBEE0B}"/>
              </a:ext>
            </a:extLst>
          </p:cNvPr>
          <p:cNvSpPr/>
          <p:nvPr/>
        </p:nvSpPr>
        <p:spPr>
          <a:xfrm>
            <a:off x="6998662" y="5567371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2" name="Полилиния: фигура 91">
            <a:extLst>
              <a:ext uri="{FF2B5EF4-FFF2-40B4-BE49-F238E27FC236}">
                <a16:creationId xmlns:a16="http://schemas.microsoft.com/office/drawing/2014/main" id="{2DEAC1C3-189C-4DCE-B77C-CBFCB63D3424}"/>
              </a:ext>
            </a:extLst>
          </p:cNvPr>
          <p:cNvSpPr/>
          <p:nvPr/>
        </p:nvSpPr>
        <p:spPr>
          <a:xfrm>
            <a:off x="7000245" y="4533189"/>
            <a:ext cx="1434991" cy="44662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0187B76-1CE1-4204-BC2A-8DCEE8E3721D}"/>
              </a:ext>
            </a:extLst>
          </p:cNvPr>
          <p:cNvSpPr txBox="1"/>
          <p:nvPr/>
        </p:nvSpPr>
        <p:spPr>
          <a:xfrm>
            <a:off x="6869550" y="3907478"/>
            <a:ext cx="1734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765D7F9F-12C5-43CC-8C12-478917C4D01E}"/>
              </a:ext>
            </a:extLst>
          </p:cNvPr>
          <p:cNvSpPr txBox="1"/>
          <p:nvPr/>
        </p:nvSpPr>
        <p:spPr>
          <a:xfrm>
            <a:off x="7363590" y="4650868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70893EF-AA89-4E3F-A961-7F4763FB5B1D}"/>
              </a:ext>
            </a:extLst>
          </p:cNvPr>
          <p:cNvSpPr txBox="1"/>
          <p:nvPr/>
        </p:nvSpPr>
        <p:spPr>
          <a:xfrm>
            <a:off x="7117355" y="5639075"/>
            <a:ext cx="1233461" cy="3385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A025DF2-4CF2-40D4-A9C1-D8A412137B33}"/>
              </a:ext>
            </a:extLst>
          </p:cNvPr>
          <p:cNvSpPr txBox="1"/>
          <p:nvPr/>
        </p:nvSpPr>
        <p:spPr>
          <a:xfrm>
            <a:off x="7121843" y="5119281"/>
            <a:ext cx="12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14" name="Полилиния: фигура 113">
            <a:extLst>
              <a:ext uri="{FF2B5EF4-FFF2-40B4-BE49-F238E27FC236}">
                <a16:creationId xmlns:a16="http://schemas.microsoft.com/office/drawing/2014/main" id="{D2DDE902-E553-44FB-9B86-742DA09AD2C0}"/>
              </a:ext>
            </a:extLst>
          </p:cNvPr>
          <p:cNvSpPr/>
          <p:nvPr/>
        </p:nvSpPr>
        <p:spPr>
          <a:xfrm>
            <a:off x="7000681" y="6085589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D69A9BA-FD4D-4383-BBDD-BE3CE8AC8066}"/>
              </a:ext>
            </a:extLst>
          </p:cNvPr>
          <p:cNvSpPr txBox="1"/>
          <p:nvPr/>
        </p:nvSpPr>
        <p:spPr>
          <a:xfrm>
            <a:off x="7122032" y="6072867"/>
            <a:ext cx="1325193" cy="461665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Иные реестры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(при наличии правовых оснований)</a:t>
            </a:r>
          </a:p>
        </p:txBody>
      </p:sp>
      <p:cxnSp>
        <p:nvCxnSpPr>
          <p:cNvPr id="152" name="Соединительная линия уступом 151"/>
          <p:cNvCxnSpPr/>
          <p:nvPr/>
        </p:nvCxnSpPr>
        <p:spPr>
          <a:xfrm>
            <a:off x="6161021" y="4123760"/>
            <a:ext cx="822071" cy="615171"/>
          </a:xfrm>
          <a:prstGeom prst="bentConnector3">
            <a:avLst>
              <a:gd name="adj1" fmla="val 53934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Соединительная линия уступом 159"/>
          <p:cNvCxnSpPr/>
          <p:nvPr/>
        </p:nvCxnSpPr>
        <p:spPr>
          <a:xfrm rot="10800000">
            <a:off x="6158798" y="4237695"/>
            <a:ext cx="821610" cy="613980"/>
          </a:xfrm>
          <a:prstGeom prst="bentConnector3">
            <a:avLst>
              <a:gd name="adj1" fmla="val 62167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730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10">
            <a:extLst>
              <a:ext uri="{FF2B5EF4-FFF2-40B4-BE49-F238E27FC236}">
                <a16:creationId xmlns:a16="http://schemas.microsoft.com/office/drawing/2014/main" id="{28864CBD-1598-429C-BD7C-5C893819A789}"/>
              </a:ext>
            </a:extLst>
          </p:cNvPr>
          <p:cNvSpPr/>
          <p:nvPr/>
        </p:nvSpPr>
        <p:spPr>
          <a:xfrm>
            <a:off x="9083941" y="2498368"/>
            <a:ext cx="2795578" cy="3175974"/>
          </a:xfrm>
          <a:custGeom>
            <a:avLst/>
            <a:gdLst>
              <a:gd name="connsiteX0" fmla="*/ 0 w 2795578"/>
              <a:gd name="connsiteY0" fmla="*/ 0 h 3175974"/>
              <a:gd name="connsiteX1" fmla="*/ 2795578 w 2795578"/>
              <a:gd name="connsiteY1" fmla="*/ 0 h 3175974"/>
              <a:gd name="connsiteX2" fmla="*/ 2795578 w 2795578"/>
              <a:gd name="connsiteY2" fmla="*/ 3175975 h 3175974"/>
              <a:gd name="connsiteX3" fmla="*/ 0 w 2795578"/>
              <a:gd name="connsiteY3" fmla="*/ 3175975 h 317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578" h="3175974">
                <a:moveTo>
                  <a:pt x="0" y="0"/>
                </a:moveTo>
                <a:lnTo>
                  <a:pt x="2795578" y="0"/>
                </a:lnTo>
                <a:lnTo>
                  <a:pt x="2795578" y="3175975"/>
                </a:lnTo>
                <a:lnTo>
                  <a:pt x="0" y="3175975"/>
                </a:lnTo>
                <a:close/>
              </a:path>
            </a:pathLst>
          </a:custGeom>
          <a:solidFill>
            <a:srgbClr val="B3C6E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197161" y="4311057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0141" y="3800073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11430" y="3298746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16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79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223689" y="2411370"/>
            <a:ext cx="8501868" cy="431389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32094" y="3030758"/>
            <a:ext cx="2580954" cy="35751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27824" y="3154543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8979416" y="2111641"/>
            <a:ext cx="3004768" cy="3691142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Полилиния: фигура 13">
            <a:extLst>
              <a:ext uri="{FF2B5EF4-FFF2-40B4-BE49-F238E27FC236}">
                <a16:creationId xmlns:a16="http://schemas.microsoft.com/office/drawing/2014/main" id="{5E4B25D9-489D-4E99-8FE9-0F477E6E4BA0}"/>
              </a:ext>
            </a:extLst>
          </p:cNvPr>
          <p:cNvSpPr/>
          <p:nvPr/>
        </p:nvSpPr>
        <p:spPr>
          <a:xfrm>
            <a:off x="9208301" y="1974057"/>
            <a:ext cx="850687" cy="58073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0A2A6A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8301" y="2772412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24">
            <a:extLst>
              <a:ext uri="{FF2B5EF4-FFF2-40B4-BE49-F238E27FC236}">
                <a16:creationId xmlns:a16="http://schemas.microsoft.com/office/drawing/2014/main" id="{979AD8CC-DD0D-4333-A3A1-AC5415AA946A}"/>
              </a:ext>
            </a:extLst>
          </p:cNvPr>
          <p:cNvSpPr/>
          <p:nvPr/>
        </p:nvSpPr>
        <p:spPr>
          <a:xfrm>
            <a:off x="9208301" y="4820420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Полилиния: фигура 25">
            <a:extLst>
              <a:ext uri="{FF2B5EF4-FFF2-40B4-BE49-F238E27FC236}">
                <a16:creationId xmlns:a16="http://schemas.microsoft.com/office/drawing/2014/main" id="{BDAF40F9-7E36-4112-91A5-5B647AC3795A}"/>
              </a:ext>
            </a:extLst>
          </p:cNvPr>
          <p:cNvSpPr/>
          <p:nvPr/>
        </p:nvSpPr>
        <p:spPr>
          <a:xfrm>
            <a:off x="10741705" y="2779727"/>
            <a:ext cx="1026958" cy="2464559"/>
          </a:xfrm>
          <a:custGeom>
            <a:avLst/>
            <a:gdLst>
              <a:gd name="connsiteX0" fmla="*/ 0 w 1026958"/>
              <a:gd name="connsiteY0" fmla="*/ 0 h 2464559"/>
              <a:gd name="connsiteX1" fmla="*/ 1026958 w 1026958"/>
              <a:gd name="connsiteY1" fmla="*/ 0 h 2464559"/>
              <a:gd name="connsiteX2" fmla="*/ 1026958 w 1026958"/>
              <a:gd name="connsiteY2" fmla="*/ 2464560 h 2464559"/>
              <a:gd name="connsiteX3" fmla="*/ 0 w 1026958"/>
              <a:gd name="connsiteY3" fmla="*/ 2464560 h 246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958" h="2464559">
                <a:moveTo>
                  <a:pt x="0" y="0"/>
                </a:moveTo>
                <a:lnTo>
                  <a:pt x="1026958" y="0"/>
                </a:lnTo>
                <a:lnTo>
                  <a:pt x="1026958" y="2464560"/>
                </a:lnTo>
                <a:lnTo>
                  <a:pt x="0" y="2464560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26">
            <a:extLst>
              <a:ext uri="{FF2B5EF4-FFF2-40B4-BE49-F238E27FC236}">
                <a16:creationId xmlns:a16="http://schemas.microsoft.com/office/drawing/2014/main" id="{8EB6ADC6-1AE1-4ED2-B52F-997A63B57185}"/>
              </a:ext>
            </a:extLst>
          </p:cNvPr>
          <p:cNvSpPr/>
          <p:nvPr/>
        </p:nvSpPr>
        <p:spPr>
          <a:xfrm>
            <a:off x="10805714" y="3360591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Полилиния: фигура 27">
            <a:extLst>
              <a:ext uri="{FF2B5EF4-FFF2-40B4-BE49-F238E27FC236}">
                <a16:creationId xmlns:a16="http://schemas.microsoft.com/office/drawing/2014/main" id="{0D215552-7867-4EBB-BA1E-9B3E2B54058D}"/>
              </a:ext>
            </a:extLst>
          </p:cNvPr>
          <p:cNvSpPr/>
          <p:nvPr/>
        </p:nvSpPr>
        <p:spPr>
          <a:xfrm>
            <a:off x="10805714" y="3796416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28">
            <a:extLst>
              <a:ext uri="{FF2B5EF4-FFF2-40B4-BE49-F238E27FC236}">
                <a16:creationId xmlns:a16="http://schemas.microsoft.com/office/drawing/2014/main" id="{34485538-22B5-47F7-8E38-4CA4F372911A}"/>
              </a:ext>
            </a:extLst>
          </p:cNvPr>
          <p:cNvSpPr/>
          <p:nvPr/>
        </p:nvSpPr>
        <p:spPr>
          <a:xfrm>
            <a:off x="10805714" y="4820420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9B4879-11CA-4620-AA48-EEEF57488FA7}"/>
              </a:ext>
            </a:extLst>
          </p:cNvPr>
          <p:cNvSpPr txBox="1"/>
          <p:nvPr/>
        </p:nvSpPr>
        <p:spPr>
          <a:xfrm>
            <a:off x="9362576" y="213130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96FA2F-0BB5-47A4-AC71-AC8B291D557C}"/>
              </a:ext>
            </a:extLst>
          </p:cNvPr>
          <p:cNvSpPr txBox="1"/>
          <p:nvPr/>
        </p:nvSpPr>
        <p:spPr>
          <a:xfrm>
            <a:off x="9567628" y="2845000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139E64-0B9D-4608-86E3-FCEE6497CAA4}"/>
              </a:ext>
            </a:extLst>
          </p:cNvPr>
          <p:cNvSpPr txBox="1"/>
          <p:nvPr/>
        </p:nvSpPr>
        <p:spPr>
          <a:xfrm>
            <a:off x="9251840" y="3784124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Геопространст-</a:t>
            </a:r>
          </a:p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венные данные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5760E-6066-43D0-912B-09FB80E1D1DB}"/>
              </a:ext>
            </a:extLst>
          </p:cNvPr>
          <p:cNvSpPr txBox="1"/>
          <p:nvPr/>
        </p:nvSpPr>
        <p:spPr>
          <a:xfrm>
            <a:off x="9208301" y="4891180"/>
            <a:ext cx="1428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8D50CC0-EA93-4FB3-8BD1-691BB262ABC7}"/>
              </a:ext>
            </a:extLst>
          </p:cNvPr>
          <p:cNvSpPr txBox="1"/>
          <p:nvPr/>
        </p:nvSpPr>
        <p:spPr>
          <a:xfrm>
            <a:off x="10252479" y="2176352"/>
            <a:ext cx="173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27B905-1556-4E0D-AC56-CA8865C2F14F}"/>
              </a:ext>
            </a:extLst>
          </p:cNvPr>
          <p:cNvSpPr txBox="1"/>
          <p:nvPr/>
        </p:nvSpPr>
        <p:spPr>
          <a:xfrm>
            <a:off x="10957569" y="2747471"/>
            <a:ext cx="8178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реестры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МВД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E5421D-EDD1-4111-98B1-17B0B77AC51F}"/>
              </a:ext>
            </a:extLst>
          </p:cNvPr>
          <p:cNvSpPr txBox="1"/>
          <p:nvPr/>
        </p:nvSpPr>
        <p:spPr>
          <a:xfrm>
            <a:off x="9448436" y="5383127"/>
            <a:ext cx="20665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latin typeface="Montserrat" panose="00000500000000000000" pitchFamily="2" charset="-52"/>
              </a:rPr>
              <a:t>Система ОИБ ИСОД МВД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5AF02A-BABA-4A41-A337-42BC9433D45A}"/>
              </a:ext>
            </a:extLst>
          </p:cNvPr>
          <p:cNvSpPr txBox="1"/>
          <p:nvPr/>
        </p:nvSpPr>
        <p:spPr>
          <a:xfrm>
            <a:off x="10945644" y="3403665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32147E-2A7B-49A5-BBEF-1F6C83D95BA7}"/>
              </a:ext>
            </a:extLst>
          </p:cNvPr>
          <p:cNvSpPr txBox="1"/>
          <p:nvPr/>
        </p:nvSpPr>
        <p:spPr>
          <a:xfrm>
            <a:off x="10933621" y="3833467"/>
            <a:ext cx="6431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0592B0-2B42-473E-960A-4DDB2C8A4616}"/>
              </a:ext>
            </a:extLst>
          </p:cNvPr>
          <p:cNvSpPr txBox="1"/>
          <p:nvPr/>
        </p:nvSpPr>
        <p:spPr>
          <a:xfrm>
            <a:off x="10770919" y="4869501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Реестр </a:t>
            </a:r>
            <a:r>
              <a:rPr lang="en-US" sz="1100">
                <a:solidFill>
                  <a:srgbClr val="525760"/>
                </a:solidFill>
                <a:latin typeface="Montserrat" panose="00000500000000000000" pitchFamily="2" charset="-52"/>
              </a:rPr>
              <a:t>NN</a:t>
            </a:r>
            <a:endParaRPr lang="ru-RU" sz="110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1989596" y="2503868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Информационные системы ЕЦП ГИБДД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8596821" y="387579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8387733" y="3862792"/>
            <a:ext cx="782685" cy="273549"/>
          </a:xfrm>
          <a:prstGeom prst="triangle">
            <a:avLst>
              <a:gd name="adj" fmla="val 5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2699911" y="3884552"/>
            <a:ext cx="988740" cy="730369"/>
          </a:xfrm>
          <a:prstGeom prst="bentConnector3">
            <a:avLst>
              <a:gd name="adj1" fmla="val 53117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rot="10800000">
            <a:off x="2699912" y="4055835"/>
            <a:ext cx="1001749" cy="705008"/>
          </a:xfrm>
          <a:prstGeom prst="bentConnector3">
            <a:avLst>
              <a:gd name="adj1" fmla="val 61004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>
            <a:off x="2699910" y="3843456"/>
            <a:ext cx="988741" cy="259623"/>
          </a:xfrm>
          <a:prstGeom prst="bentConnector3">
            <a:avLst>
              <a:gd name="adj1" fmla="val 54157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/>
          <p:nvPr/>
        </p:nvCxnSpPr>
        <p:spPr>
          <a:xfrm rot="10800000">
            <a:off x="2696218" y="3979267"/>
            <a:ext cx="1005442" cy="271168"/>
          </a:xfrm>
          <a:prstGeom prst="bentConnector3">
            <a:avLst>
              <a:gd name="adj1" fmla="val 57369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ная линия уступом 43"/>
          <p:cNvCxnSpPr/>
          <p:nvPr/>
        </p:nvCxnSpPr>
        <p:spPr>
          <a:xfrm flipV="1">
            <a:off x="2696217" y="2196022"/>
            <a:ext cx="6505326" cy="1859813"/>
          </a:xfrm>
          <a:prstGeom prst="bentConnector3">
            <a:avLst>
              <a:gd name="adj1" fmla="val 10502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Соединительная линия уступом 155"/>
          <p:cNvCxnSpPr>
            <a:endCxn id="71" idx="1"/>
          </p:cNvCxnSpPr>
          <p:nvPr/>
        </p:nvCxnSpPr>
        <p:spPr>
          <a:xfrm rot="5400000">
            <a:off x="7853009" y="3666692"/>
            <a:ext cx="2710585" cy="12700"/>
          </a:xfrm>
          <a:prstGeom prst="bentConnector4">
            <a:avLst>
              <a:gd name="adj1" fmla="val 31"/>
              <a:gd name="adj2" fmla="val 310000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Соединительная линия уступом 162"/>
          <p:cNvCxnSpPr/>
          <p:nvPr/>
        </p:nvCxnSpPr>
        <p:spPr>
          <a:xfrm flipV="1">
            <a:off x="2683333" y="2212687"/>
            <a:ext cx="6526397" cy="1671864"/>
          </a:xfrm>
          <a:prstGeom prst="bentConnector3">
            <a:avLst>
              <a:gd name="adj1" fmla="val 9789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Соединительная линия уступом 164"/>
          <p:cNvCxnSpPr/>
          <p:nvPr/>
        </p:nvCxnSpPr>
        <p:spPr>
          <a:xfrm rot="16200000" flipH="1">
            <a:off x="10193007" y="2005135"/>
            <a:ext cx="952285" cy="2071011"/>
          </a:xfrm>
          <a:prstGeom prst="bentConnector4">
            <a:avLst>
              <a:gd name="adj1" fmla="val 13321"/>
              <a:gd name="adj2" fmla="val 111038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Соединительная линия уступом 213"/>
          <p:cNvCxnSpPr/>
          <p:nvPr/>
        </p:nvCxnSpPr>
        <p:spPr>
          <a:xfrm rot="16200000" flipH="1">
            <a:off x="10193007" y="1998885"/>
            <a:ext cx="952285" cy="2071011"/>
          </a:xfrm>
          <a:prstGeom prst="bentConnector4">
            <a:avLst>
              <a:gd name="adj1" fmla="val 12963"/>
              <a:gd name="adj2" fmla="val 110215"/>
            </a:avLst>
          </a:prstGeom>
          <a:ln w="28575">
            <a:solidFill>
              <a:schemeClr val="bg2">
                <a:lumMod val="50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Соединительная линия уступом 232"/>
          <p:cNvCxnSpPr/>
          <p:nvPr/>
        </p:nvCxnSpPr>
        <p:spPr>
          <a:xfrm rot="10800000" flipV="1">
            <a:off x="2683333" y="2230861"/>
            <a:ext cx="6507072" cy="1824974"/>
          </a:xfrm>
          <a:prstGeom prst="bentConnector3">
            <a:avLst>
              <a:gd name="adj1" fmla="val 89487"/>
            </a:avLst>
          </a:prstGeom>
          <a:ln w="28575">
            <a:solidFill>
              <a:schemeClr val="bg2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44137" y="4408280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5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44137" y="5123538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6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44138" y="3682621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7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56995" y="5823831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22885" y="3855762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68189" y="5290513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91517" y="4592593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09129" y="5985595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0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12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«Получение и предоставление сведений»</a:t>
            </a: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 rot="10800000" flipH="1">
            <a:off x="9194107" y="2323439"/>
            <a:ext cx="20995" cy="2757563"/>
          </a:xfrm>
          <a:prstGeom prst="bentConnector4">
            <a:avLst>
              <a:gd name="adj1" fmla="val -1871431"/>
              <a:gd name="adj2" fmla="val 100011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10800000" flipV="1">
            <a:off x="2683333" y="2176350"/>
            <a:ext cx="6518619" cy="1708201"/>
          </a:xfrm>
          <a:prstGeom prst="bentConnector3">
            <a:avLst>
              <a:gd name="adj1" fmla="val 9068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Заголовок 24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со справочниками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9473049" y="3355312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  <p:sp>
        <p:nvSpPr>
          <p:cNvPr id="10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4230274" y="408529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92" name="Полилиния: фигура 91">
            <a:extLst>
              <a:ext uri="{FF2B5EF4-FFF2-40B4-BE49-F238E27FC236}">
                <a16:creationId xmlns:a16="http://schemas.microsoft.com/office/drawing/2014/main" id="{55CA31F6-EAD1-4957-A9D9-B0EAA40F1E98}"/>
              </a:ext>
            </a:extLst>
          </p:cNvPr>
          <p:cNvSpPr/>
          <p:nvPr/>
        </p:nvSpPr>
        <p:spPr>
          <a:xfrm>
            <a:off x="6859687" y="3832902"/>
            <a:ext cx="1717105" cy="2750105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2" name="Полилиния: фигура 101">
            <a:extLst>
              <a:ext uri="{FF2B5EF4-FFF2-40B4-BE49-F238E27FC236}">
                <a16:creationId xmlns:a16="http://schemas.microsoft.com/office/drawing/2014/main" id="{D0792B34-5E60-422D-A80D-12D4C50FAFE3}"/>
              </a:ext>
            </a:extLst>
          </p:cNvPr>
          <p:cNvSpPr/>
          <p:nvPr/>
        </p:nvSpPr>
        <p:spPr>
          <a:xfrm>
            <a:off x="6998660" y="5061816"/>
            <a:ext cx="1434991" cy="4235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3" name="Полилиния: фигура 102">
            <a:extLst>
              <a:ext uri="{FF2B5EF4-FFF2-40B4-BE49-F238E27FC236}">
                <a16:creationId xmlns:a16="http://schemas.microsoft.com/office/drawing/2014/main" id="{4307AE73-F08C-40FC-B78D-3B7247D72AD7}"/>
              </a:ext>
            </a:extLst>
          </p:cNvPr>
          <p:cNvSpPr/>
          <p:nvPr/>
        </p:nvSpPr>
        <p:spPr>
          <a:xfrm>
            <a:off x="6998662" y="5567371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4" name="Полилиния: фигура 113">
            <a:extLst>
              <a:ext uri="{FF2B5EF4-FFF2-40B4-BE49-F238E27FC236}">
                <a16:creationId xmlns:a16="http://schemas.microsoft.com/office/drawing/2014/main" id="{5BE45E06-2F26-41FA-9E5C-13CDF967FF2C}"/>
              </a:ext>
            </a:extLst>
          </p:cNvPr>
          <p:cNvSpPr/>
          <p:nvPr/>
        </p:nvSpPr>
        <p:spPr>
          <a:xfrm>
            <a:off x="7000245" y="4533189"/>
            <a:ext cx="1434991" cy="44662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1515427-C624-4882-B9B6-7E8A385C4F1C}"/>
              </a:ext>
            </a:extLst>
          </p:cNvPr>
          <p:cNvSpPr txBox="1"/>
          <p:nvPr/>
        </p:nvSpPr>
        <p:spPr>
          <a:xfrm>
            <a:off x="6869550" y="3907478"/>
            <a:ext cx="1734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A56F7823-BAAC-4211-8580-F46FD282375D}"/>
              </a:ext>
            </a:extLst>
          </p:cNvPr>
          <p:cNvSpPr txBox="1"/>
          <p:nvPr/>
        </p:nvSpPr>
        <p:spPr>
          <a:xfrm>
            <a:off x="7363590" y="4650868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B0A07985-FC6C-4CA6-A9EF-CBA8AAF01B9A}"/>
              </a:ext>
            </a:extLst>
          </p:cNvPr>
          <p:cNvSpPr txBox="1"/>
          <p:nvPr/>
        </p:nvSpPr>
        <p:spPr>
          <a:xfrm>
            <a:off x="7117355" y="5639075"/>
            <a:ext cx="1233461" cy="3385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F062C251-2548-4876-BA10-5AC7D2CB0D40}"/>
              </a:ext>
            </a:extLst>
          </p:cNvPr>
          <p:cNvSpPr txBox="1"/>
          <p:nvPr/>
        </p:nvSpPr>
        <p:spPr>
          <a:xfrm>
            <a:off x="7121843" y="5119281"/>
            <a:ext cx="12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20" name="Полилиния: фигура 119">
            <a:extLst>
              <a:ext uri="{FF2B5EF4-FFF2-40B4-BE49-F238E27FC236}">
                <a16:creationId xmlns:a16="http://schemas.microsoft.com/office/drawing/2014/main" id="{CCDD395D-4B4E-480B-ABE4-1B1872DC10E4}"/>
              </a:ext>
            </a:extLst>
          </p:cNvPr>
          <p:cNvSpPr/>
          <p:nvPr/>
        </p:nvSpPr>
        <p:spPr>
          <a:xfrm>
            <a:off x="7000681" y="6085589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4B35EE1-BADF-4F8B-8551-9C3D43AACE9E}"/>
              </a:ext>
            </a:extLst>
          </p:cNvPr>
          <p:cNvSpPr txBox="1"/>
          <p:nvPr/>
        </p:nvSpPr>
        <p:spPr>
          <a:xfrm>
            <a:off x="7122032" y="6072867"/>
            <a:ext cx="1325193" cy="461665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Иные реестры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(при наличии правовых оснований)</a:t>
            </a:r>
          </a:p>
        </p:txBody>
      </p:sp>
      <p:cxnSp>
        <p:nvCxnSpPr>
          <p:cNvPr id="18" name="Соединительная линия уступом 17"/>
          <p:cNvCxnSpPr/>
          <p:nvPr/>
        </p:nvCxnSpPr>
        <p:spPr>
          <a:xfrm>
            <a:off x="6160477" y="4126675"/>
            <a:ext cx="816346" cy="575916"/>
          </a:xfrm>
          <a:prstGeom prst="bentConnector3">
            <a:avLst>
              <a:gd name="adj1" fmla="val 57551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/>
          <p:nvPr/>
        </p:nvCxnSpPr>
        <p:spPr>
          <a:xfrm rot="10800000">
            <a:off x="6138169" y="4221584"/>
            <a:ext cx="833274" cy="600783"/>
          </a:xfrm>
          <a:prstGeom prst="bentConnector3">
            <a:avLst>
              <a:gd name="adj1" fmla="val 59864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7149933B-CEF0-411B-A4F7-C0926A36E29E}"/>
              </a:ext>
            </a:extLst>
          </p:cNvPr>
          <p:cNvSpPr txBox="1"/>
          <p:nvPr/>
        </p:nvSpPr>
        <p:spPr>
          <a:xfrm>
            <a:off x="9143642" y="4310856"/>
            <a:ext cx="15600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Обработка биоме-</a:t>
            </a:r>
          </a:p>
          <a:p>
            <a:pPr algn="ctr"/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трических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данных</a:t>
            </a:r>
          </a:p>
        </p:txBody>
      </p:sp>
    </p:spTree>
    <p:extLst>
      <p:ext uri="{BB962C8B-B14F-4D97-AF65-F5344CB8AC3E}">
        <p14:creationId xmlns:p14="http://schemas.microsoft.com/office/powerpoint/2010/main" val="2246737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2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10">
            <a:extLst>
              <a:ext uri="{FF2B5EF4-FFF2-40B4-BE49-F238E27FC236}">
                <a16:creationId xmlns:a16="http://schemas.microsoft.com/office/drawing/2014/main" id="{28864CBD-1598-429C-BD7C-5C893819A789}"/>
              </a:ext>
            </a:extLst>
          </p:cNvPr>
          <p:cNvSpPr/>
          <p:nvPr/>
        </p:nvSpPr>
        <p:spPr>
          <a:xfrm>
            <a:off x="9083941" y="2498368"/>
            <a:ext cx="2795578" cy="3175974"/>
          </a:xfrm>
          <a:custGeom>
            <a:avLst/>
            <a:gdLst>
              <a:gd name="connsiteX0" fmla="*/ 0 w 2795578"/>
              <a:gd name="connsiteY0" fmla="*/ 0 h 3175974"/>
              <a:gd name="connsiteX1" fmla="*/ 2795578 w 2795578"/>
              <a:gd name="connsiteY1" fmla="*/ 0 h 3175974"/>
              <a:gd name="connsiteX2" fmla="*/ 2795578 w 2795578"/>
              <a:gd name="connsiteY2" fmla="*/ 3175975 h 3175974"/>
              <a:gd name="connsiteX3" fmla="*/ 0 w 2795578"/>
              <a:gd name="connsiteY3" fmla="*/ 3175975 h 317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578" h="3175974">
                <a:moveTo>
                  <a:pt x="0" y="0"/>
                </a:moveTo>
                <a:lnTo>
                  <a:pt x="2795578" y="0"/>
                </a:lnTo>
                <a:lnTo>
                  <a:pt x="2795578" y="3175975"/>
                </a:lnTo>
                <a:lnTo>
                  <a:pt x="0" y="3175975"/>
                </a:lnTo>
                <a:close/>
              </a:path>
            </a:pathLst>
          </a:custGeom>
          <a:solidFill>
            <a:srgbClr val="B3C6E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197161" y="4311057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0141" y="3800073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11430" y="3298746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17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Мониторинг бизнес-метрик</a:t>
            </a:r>
          </a:p>
        </p:txBody>
      </p:sp>
      <p:sp>
        <p:nvSpPr>
          <p:cNvPr id="79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223689" y="2411370"/>
            <a:ext cx="8501868" cy="431389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32094" y="3030758"/>
            <a:ext cx="2580954" cy="35751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27824" y="3154543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8979416" y="2111641"/>
            <a:ext cx="3004768" cy="3691142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Полилиния: фигура 13">
            <a:extLst>
              <a:ext uri="{FF2B5EF4-FFF2-40B4-BE49-F238E27FC236}">
                <a16:creationId xmlns:a16="http://schemas.microsoft.com/office/drawing/2014/main" id="{5E4B25D9-489D-4E99-8FE9-0F477E6E4BA0}"/>
              </a:ext>
            </a:extLst>
          </p:cNvPr>
          <p:cNvSpPr/>
          <p:nvPr/>
        </p:nvSpPr>
        <p:spPr>
          <a:xfrm>
            <a:off x="9208301" y="1974057"/>
            <a:ext cx="850687" cy="58073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0A2A6A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8301" y="2772412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24">
            <a:extLst>
              <a:ext uri="{FF2B5EF4-FFF2-40B4-BE49-F238E27FC236}">
                <a16:creationId xmlns:a16="http://schemas.microsoft.com/office/drawing/2014/main" id="{979AD8CC-DD0D-4333-A3A1-AC5415AA946A}"/>
              </a:ext>
            </a:extLst>
          </p:cNvPr>
          <p:cNvSpPr/>
          <p:nvPr/>
        </p:nvSpPr>
        <p:spPr>
          <a:xfrm>
            <a:off x="9208301" y="4820420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Полилиния: фигура 25">
            <a:extLst>
              <a:ext uri="{FF2B5EF4-FFF2-40B4-BE49-F238E27FC236}">
                <a16:creationId xmlns:a16="http://schemas.microsoft.com/office/drawing/2014/main" id="{BDAF40F9-7E36-4112-91A5-5B647AC3795A}"/>
              </a:ext>
            </a:extLst>
          </p:cNvPr>
          <p:cNvSpPr/>
          <p:nvPr/>
        </p:nvSpPr>
        <p:spPr>
          <a:xfrm>
            <a:off x="10741705" y="2779727"/>
            <a:ext cx="1026958" cy="2464559"/>
          </a:xfrm>
          <a:custGeom>
            <a:avLst/>
            <a:gdLst>
              <a:gd name="connsiteX0" fmla="*/ 0 w 1026958"/>
              <a:gd name="connsiteY0" fmla="*/ 0 h 2464559"/>
              <a:gd name="connsiteX1" fmla="*/ 1026958 w 1026958"/>
              <a:gd name="connsiteY1" fmla="*/ 0 h 2464559"/>
              <a:gd name="connsiteX2" fmla="*/ 1026958 w 1026958"/>
              <a:gd name="connsiteY2" fmla="*/ 2464560 h 2464559"/>
              <a:gd name="connsiteX3" fmla="*/ 0 w 1026958"/>
              <a:gd name="connsiteY3" fmla="*/ 2464560 h 246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958" h="2464559">
                <a:moveTo>
                  <a:pt x="0" y="0"/>
                </a:moveTo>
                <a:lnTo>
                  <a:pt x="1026958" y="0"/>
                </a:lnTo>
                <a:lnTo>
                  <a:pt x="1026958" y="2464560"/>
                </a:lnTo>
                <a:lnTo>
                  <a:pt x="0" y="2464560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26">
            <a:extLst>
              <a:ext uri="{FF2B5EF4-FFF2-40B4-BE49-F238E27FC236}">
                <a16:creationId xmlns:a16="http://schemas.microsoft.com/office/drawing/2014/main" id="{8EB6ADC6-1AE1-4ED2-B52F-997A63B57185}"/>
              </a:ext>
            </a:extLst>
          </p:cNvPr>
          <p:cNvSpPr/>
          <p:nvPr/>
        </p:nvSpPr>
        <p:spPr>
          <a:xfrm>
            <a:off x="10805714" y="3360591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Полилиния: фигура 27">
            <a:extLst>
              <a:ext uri="{FF2B5EF4-FFF2-40B4-BE49-F238E27FC236}">
                <a16:creationId xmlns:a16="http://schemas.microsoft.com/office/drawing/2014/main" id="{0D215552-7867-4EBB-BA1E-9B3E2B54058D}"/>
              </a:ext>
            </a:extLst>
          </p:cNvPr>
          <p:cNvSpPr/>
          <p:nvPr/>
        </p:nvSpPr>
        <p:spPr>
          <a:xfrm>
            <a:off x="10805714" y="3796416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28">
            <a:extLst>
              <a:ext uri="{FF2B5EF4-FFF2-40B4-BE49-F238E27FC236}">
                <a16:creationId xmlns:a16="http://schemas.microsoft.com/office/drawing/2014/main" id="{34485538-22B5-47F7-8E38-4CA4F372911A}"/>
              </a:ext>
            </a:extLst>
          </p:cNvPr>
          <p:cNvSpPr/>
          <p:nvPr/>
        </p:nvSpPr>
        <p:spPr>
          <a:xfrm>
            <a:off x="10805714" y="4820420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9B4879-11CA-4620-AA48-EEEF57488FA7}"/>
              </a:ext>
            </a:extLst>
          </p:cNvPr>
          <p:cNvSpPr txBox="1"/>
          <p:nvPr/>
        </p:nvSpPr>
        <p:spPr>
          <a:xfrm>
            <a:off x="9362576" y="213130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96FA2F-0BB5-47A4-AC71-AC8B291D557C}"/>
              </a:ext>
            </a:extLst>
          </p:cNvPr>
          <p:cNvSpPr txBox="1"/>
          <p:nvPr/>
        </p:nvSpPr>
        <p:spPr>
          <a:xfrm>
            <a:off x="9567628" y="2845000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139E64-0B9D-4608-86E3-FCEE6497CAA4}"/>
              </a:ext>
            </a:extLst>
          </p:cNvPr>
          <p:cNvSpPr txBox="1"/>
          <p:nvPr/>
        </p:nvSpPr>
        <p:spPr>
          <a:xfrm>
            <a:off x="9251840" y="3784124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Геопространст-</a:t>
            </a:r>
          </a:p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венные данные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5760E-6066-43D0-912B-09FB80E1D1DB}"/>
              </a:ext>
            </a:extLst>
          </p:cNvPr>
          <p:cNvSpPr txBox="1"/>
          <p:nvPr/>
        </p:nvSpPr>
        <p:spPr>
          <a:xfrm>
            <a:off x="9664608" y="4891180"/>
            <a:ext cx="5180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8D50CC0-EA93-4FB3-8BD1-691BB262ABC7}"/>
              </a:ext>
            </a:extLst>
          </p:cNvPr>
          <p:cNvSpPr txBox="1"/>
          <p:nvPr/>
        </p:nvSpPr>
        <p:spPr>
          <a:xfrm>
            <a:off x="10252479" y="2176352"/>
            <a:ext cx="173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27B905-1556-4E0D-AC56-CA8865C2F14F}"/>
              </a:ext>
            </a:extLst>
          </p:cNvPr>
          <p:cNvSpPr txBox="1"/>
          <p:nvPr/>
        </p:nvSpPr>
        <p:spPr>
          <a:xfrm>
            <a:off x="10957569" y="2747471"/>
            <a:ext cx="8178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реестры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МВД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E5421D-EDD1-4111-98B1-17B0B77AC51F}"/>
              </a:ext>
            </a:extLst>
          </p:cNvPr>
          <p:cNvSpPr txBox="1"/>
          <p:nvPr/>
        </p:nvSpPr>
        <p:spPr>
          <a:xfrm>
            <a:off x="9448436" y="5383127"/>
            <a:ext cx="20665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latin typeface="Montserrat" panose="00000500000000000000" pitchFamily="2" charset="-52"/>
              </a:rPr>
              <a:t>Система ОИБ ИСОД МВД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5AF02A-BABA-4A41-A337-42BC9433D45A}"/>
              </a:ext>
            </a:extLst>
          </p:cNvPr>
          <p:cNvSpPr txBox="1"/>
          <p:nvPr/>
        </p:nvSpPr>
        <p:spPr>
          <a:xfrm>
            <a:off x="10945644" y="3403665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32147E-2A7B-49A5-BBEF-1F6C83D95BA7}"/>
              </a:ext>
            </a:extLst>
          </p:cNvPr>
          <p:cNvSpPr txBox="1"/>
          <p:nvPr/>
        </p:nvSpPr>
        <p:spPr>
          <a:xfrm>
            <a:off x="10933621" y="3833467"/>
            <a:ext cx="6431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0592B0-2B42-473E-960A-4DDB2C8A4616}"/>
              </a:ext>
            </a:extLst>
          </p:cNvPr>
          <p:cNvSpPr txBox="1"/>
          <p:nvPr/>
        </p:nvSpPr>
        <p:spPr>
          <a:xfrm>
            <a:off x="10770919" y="4869501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Реестр </a:t>
            </a:r>
            <a:r>
              <a:rPr lang="en-US" sz="1100">
                <a:solidFill>
                  <a:srgbClr val="525760"/>
                </a:solidFill>
                <a:latin typeface="Montserrat" panose="00000500000000000000" pitchFamily="2" charset="-52"/>
              </a:rPr>
              <a:t>NN</a:t>
            </a:r>
            <a:endParaRPr lang="ru-RU" sz="110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1989596" y="2503868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Информационные системы ЕЦП ГИБДД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8596821" y="387579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8387733" y="3862792"/>
            <a:ext cx="782685" cy="273549"/>
          </a:xfrm>
          <a:prstGeom prst="triangle">
            <a:avLst>
              <a:gd name="adj" fmla="val 5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707661" y="4043288"/>
            <a:ext cx="1001748" cy="1405824"/>
          </a:xfrm>
          <a:prstGeom prst="bentConnector3">
            <a:avLst>
              <a:gd name="adj1" fmla="val 56238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693152" y="4781864"/>
            <a:ext cx="1008508" cy="797060"/>
          </a:xfrm>
          <a:prstGeom prst="bentConnector3">
            <a:avLst>
              <a:gd name="adj1" fmla="val 43085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699910" y="5487494"/>
            <a:ext cx="1001749" cy="210529"/>
          </a:xfrm>
          <a:prstGeom prst="bentConnector3">
            <a:avLst>
              <a:gd name="adj1" fmla="val 30661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699909" y="5810925"/>
            <a:ext cx="999357" cy="326978"/>
          </a:xfrm>
          <a:prstGeom prst="bentConnector3">
            <a:avLst>
              <a:gd name="adj1" fmla="val 3139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44137" y="4408280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5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44137" y="5123538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6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44138" y="3682621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7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56995" y="5823831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22885" y="3855762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68189" y="5290513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91517" y="4592593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09129" y="5985595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06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7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8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9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4230274" y="408529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1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«Получение и предоставление сведений»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9473049" y="3355312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7149933B-CEF0-411B-A4F7-C0926A36E29E}"/>
              </a:ext>
            </a:extLst>
          </p:cNvPr>
          <p:cNvSpPr txBox="1"/>
          <p:nvPr/>
        </p:nvSpPr>
        <p:spPr>
          <a:xfrm>
            <a:off x="9143642" y="4310856"/>
            <a:ext cx="15600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Обработка биоме-</a:t>
            </a:r>
          </a:p>
          <a:p>
            <a:pPr algn="ctr"/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трических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данных</a:t>
            </a:r>
          </a:p>
        </p:txBody>
      </p:sp>
      <p:sp>
        <p:nvSpPr>
          <p:cNvPr id="70" name="Полилиния: фигура 69">
            <a:extLst>
              <a:ext uri="{FF2B5EF4-FFF2-40B4-BE49-F238E27FC236}">
                <a16:creationId xmlns:a16="http://schemas.microsoft.com/office/drawing/2014/main" id="{A2B016DD-047E-4ED7-9A3A-B1D31DDCD07F}"/>
              </a:ext>
            </a:extLst>
          </p:cNvPr>
          <p:cNvSpPr/>
          <p:nvPr/>
        </p:nvSpPr>
        <p:spPr>
          <a:xfrm>
            <a:off x="6859687" y="3832902"/>
            <a:ext cx="1717105" cy="2750105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2" name="Полилиния: фигура 91">
            <a:extLst>
              <a:ext uri="{FF2B5EF4-FFF2-40B4-BE49-F238E27FC236}">
                <a16:creationId xmlns:a16="http://schemas.microsoft.com/office/drawing/2014/main" id="{A14026E6-7CB1-4918-88A4-5E138A080DB1}"/>
              </a:ext>
            </a:extLst>
          </p:cNvPr>
          <p:cNvSpPr/>
          <p:nvPr/>
        </p:nvSpPr>
        <p:spPr>
          <a:xfrm>
            <a:off x="6998660" y="5061816"/>
            <a:ext cx="1434991" cy="4235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9" name="Полилиния: фигура 98">
            <a:extLst>
              <a:ext uri="{FF2B5EF4-FFF2-40B4-BE49-F238E27FC236}">
                <a16:creationId xmlns:a16="http://schemas.microsoft.com/office/drawing/2014/main" id="{72C8CB3A-9917-4D86-A2F3-532048F7D612}"/>
              </a:ext>
            </a:extLst>
          </p:cNvPr>
          <p:cNvSpPr/>
          <p:nvPr/>
        </p:nvSpPr>
        <p:spPr>
          <a:xfrm>
            <a:off x="6998662" y="5567371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0" name="Полилиния: фигура 99">
            <a:extLst>
              <a:ext uri="{FF2B5EF4-FFF2-40B4-BE49-F238E27FC236}">
                <a16:creationId xmlns:a16="http://schemas.microsoft.com/office/drawing/2014/main" id="{8B061274-55FE-4A75-85FF-B688750EFB9D}"/>
              </a:ext>
            </a:extLst>
          </p:cNvPr>
          <p:cNvSpPr/>
          <p:nvPr/>
        </p:nvSpPr>
        <p:spPr>
          <a:xfrm>
            <a:off x="7000245" y="4533189"/>
            <a:ext cx="1434991" cy="44662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CF38FD5F-4C69-4448-B851-985C2E0056D8}"/>
              </a:ext>
            </a:extLst>
          </p:cNvPr>
          <p:cNvSpPr txBox="1"/>
          <p:nvPr/>
        </p:nvSpPr>
        <p:spPr>
          <a:xfrm>
            <a:off x="6869550" y="3907478"/>
            <a:ext cx="1734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D6CA2F1-EF14-46DD-90AD-3CA8A6251DAB}"/>
              </a:ext>
            </a:extLst>
          </p:cNvPr>
          <p:cNvSpPr txBox="1"/>
          <p:nvPr/>
        </p:nvSpPr>
        <p:spPr>
          <a:xfrm>
            <a:off x="7363590" y="4650868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4913C1EF-2F36-4BD4-AE34-764BEECF9236}"/>
              </a:ext>
            </a:extLst>
          </p:cNvPr>
          <p:cNvSpPr txBox="1"/>
          <p:nvPr/>
        </p:nvSpPr>
        <p:spPr>
          <a:xfrm>
            <a:off x="7117355" y="5639075"/>
            <a:ext cx="1233461" cy="3385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BBC1BFD-AEE9-44AF-8EFF-D8BD5CB3CDDF}"/>
              </a:ext>
            </a:extLst>
          </p:cNvPr>
          <p:cNvSpPr txBox="1"/>
          <p:nvPr/>
        </p:nvSpPr>
        <p:spPr>
          <a:xfrm>
            <a:off x="7121843" y="5119281"/>
            <a:ext cx="12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18" name="Полилиния: фигура 117">
            <a:extLst>
              <a:ext uri="{FF2B5EF4-FFF2-40B4-BE49-F238E27FC236}">
                <a16:creationId xmlns:a16="http://schemas.microsoft.com/office/drawing/2014/main" id="{0635B55F-D9E9-4C6C-BECB-7C6C7020A8F9}"/>
              </a:ext>
            </a:extLst>
          </p:cNvPr>
          <p:cNvSpPr/>
          <p:nvPr/>
        </p:nvSpPr>
        <p:spPr>
          <a:xfrm>
            <a:off x="7000681" y="6085589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424A11B-677C-4179-A43D-6D208E5EB551}"/>
              </a:ext>
            </a:extLst>
          </p:cNvPr>
          <p:cNvSpPr txBox="1"/>
          <p:nvPr/>
        </p:nvSpPr>
        <p:spPr>
          <a:xfrm>
            <a:off x="7122032" y="6072867"/>
            <a:ext cx="1325193" cy="461665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Иные реестры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(при наличии правовых оснований)</a:t>
            </a:r>
          </a:p>
        </p:txBody>
      </p:sp>
    </p:spTree>
    <p:extLst>
      <p:ext uri="{BB962C8B-B14F-4D97-AF65-F5344CB8AC3E}">
        <p14:creationId xmlns:p14="http://schemas.microsoft.com/office/powerpoint/2010/main" val="2769135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10">
            <a:extLst>
              <a:ext uri="{FF2B5EF4-FFF2-40B4-BE49-F238E27FC236}">
                <a16:creationId xmlns:a16="http://schemas.microsoft.com/office/drawing/2014/main" id="{28864CBD-1598-429C-BD7C-5C893819A789}"/>
              </a:ext>
            </a:extLst>
          </p:cNvPr>
          <p:cNvSpPr/>
          <p:nvPr/>
        </p:nvSpPr>
        <p:spPr>
          <a:xfrm>
            <a:off x="9083941" y="2498368"/>
            <a:ext cx="2795578" cy="3175974"/>
          </a:xfrm>
          <a:custGeom>
            <a:avLst/>
            <a:gdLst>
              <a:gd name="connsiteX0" fmla="*/ 0 w 2795578"/>
              <a:gd name="connsiteY0" fmla="*/ 0 h 3175974"/>
              <a:gd name="connsiteX1" fmla="*/ 2795578 w 2795578"/>
              <a:gd name="connsiteY1" fmla="*/ 0 h 3175974"/>
              <a:gd name="connsiteX2" fmla="*/ 2795578 w 2795578"/>
              <a:gd name="connsiteY2" fmla="*/ 3175975 h 3175974"/>
              <a:gd name="connsiteX3" fmla="*/ 0 w 2795578"/>
              <a:gd name="connsiteY3" fmla="*/ 3175975 h 317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578" h="3175974">
                <a:moveTo>
                  <a:pt x="0" y="0"/>
                </a:moveTo>
                <a:lnTo>
                  <a:pt x="2795578" y="0"/>
                </a:lnTo>
                <a:lnTo>
                  <a:pt x="2795578" y="3175975"/>
                </a:lnTo>
                <a:lnTo>
                  <a:pt x="0" y="3175975"/>
                </a:lnTo>
                <a:close/>
              </a:path>
            </a:pathLst>
          </a:custGeom>
          <a:solidFill>
            <a:srgbClr val="B3C6E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197161" y="4311057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0141" y="3800073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11430" y="3298746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18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Управление жизненным циклом</a:t>
            </a:r>
          </a:p>
        </p:txBody>
      </p:sp>
      <p:sp>
        <p:nvSpPr>
          <p:cNvPr id="79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223689" y="2411370"/>
            <a:ext cx="8501868" cy="431389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32094" y="3030758"/>
            <a:ext cx="2580954" cy="35751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27824" y="3154543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3701661" y="4085292"/>
            <a:ext cx="24327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8979416" y="2111641"/>
            <a:ext cx="3004768" cy="3691142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Полилиния: фигура 13">
            <a:extLst>
              <a:ext uri="{FF2B5EF4-FFF2-40B4-BE49-F238E27FC236}">
                <a16:creationId xmlns:a16="http://schemas.microsoft.com/office/drawing/2014/main" id="{5E4B25D9-489D-4E99-8FE9-0F477E6E4BA0}"/>
              </a:ext>
            </a:extLst>
          </p:cNvPr>
          <p:cNvSpPr/>
          <p:nvPr/>
        </p:nvSpPr>
        <p:spPr>
          <a:xfrm>
            <a:off x="9208301" y="1974057"/>
            <a:ext cx="850687" cy="58073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0A2A6A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8301" y="2772412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24">
            <a:extLst>
              <a:ext uri="{FF2B5EF4-FFF2-40B4-BE49-F238E27FC236}">
                <a16:creationId xmlns:a16="http://schemas.microsoft.com/office/drawing/2014/main" id="{979AD8CC-DD0D-4333-A3A1-AC5415AA946A}"/>
              </a:ext>
            </a:extLst>
          </p:cNvPr>
          <p:cNvSpPr/>
          <p:nvPr/>
        </p:nvSpPr>
        <p:spPr>
          <a:xfrm>
            <a:off x="9208301" y="4820420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Полилиния: фигура 25">
            <a:extLst>
              <a:ext uri="{FF2B5EF4-FFF2-40B4-BE49-F238E27FC236}">
                <a16:creationId xmlns:a16="http://schemas.microsoft.com/office/drawing/2014/main" id="{BDAF40F9-7E36-4112-91A5-5B647AC3795A}"/>
              </a:ext>
            </a:extLst>
          </p:cNvPr>
          <p:cNvSpPr/>
          <p:nvPr/>
        </p:nvSpPr>
        <p:spPr>
          <a:xfrm>
            <a:off x="10741705" y="2779727"/>
            <a:ext cx="1026958" cy="2464559"/>
          </a:xfrm>
          <a:custGeom>
            <a:avLst/>
            <a:gdLst>
              <a:gd name="connsiteX0" fmla="*/ 0 w 1026958"/>
              <a:gd name="connsiteY0" fmla="*/ 0 h 2464559"/>
              <a:gd name="connsiteX1" fmla="*/ 1026958 w 1026958"/>
              <a:gd name="connsiteY1" fmla="*/ 0 h 2464559"/>
              <a:gd name="connsiteX2" fmla="*/ 1026958 w 1026958"/>
              <a:gd name="connsiteY2" fmla="*/ 2464560 h 2464559"/>
              <a:gd name="connsiteX3" fmla="*/ 0 w 1026958"/>
              <a:gd name="connsiteY3" fmla="*/ 2464560 h 246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958" h="2464559">
                <a:moveTo>
                  <a:pt x="0" y="0"/>
                </a:moveTo>
                <a:lnTo>
                  <a:pt x="1026958" y="0"/>
                </a:lnTo>
                <a:lnTo>
                  <a:pt x="1026958" y="2464560"/>
                </a:lnTo>
                <a:lnTo>
                  <a:pt x="0" y="2464560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26">
            <a:extLst>
              <a:ext uri="{FF2B5EF4-FFF2-40B4-BE49-F238E27FC236}">
                <a16:creationId xmlns:a16="http://schemas.microsoft.com/office/drawing/2014/main" id="{8EB6ADC6-1AE1-4ED2-B52F-997A63B57185}"/>
              </a:ext>
            </a:extLst>
          </p:cNvPr>
          <p:cNvSpPr/>
          <p:nvPr/>
        </p:nvSpPr>
        <p:spPr>
          <a:xfrm>
            <a:off x="10805714" y="3360591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Полилиния: фигура 27">
            <a:extLst>
              <a:ext uri="{FF2B5EF4-FFF2-40B4-BE49-F238E27FC236}">
                <a16:creationId xmlns:a16="http://schemas.microsoft.com/office/drawing/2014/main" id="{0D215552-7867-4EBB-BA1E-9B3E2B54058D}"/>
              </a:ext>
            </a:extLst>
          </p:cNvPr>
          <p:cNvSpPr/>
          <p:nvPr/>
        </p:nvSpPr>
        <p:spPr>
          <a:xfrm>
            <a:off x="10805714" y="3796416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28">
            <a:extLst>
              <a:ext uri="{FF2B5EF4-FFF2-40B4-BE49-F238E27FC236}">
                <a16:creationId xmlns:a16="http://schemas.microsoft.com/office/drawing/2014/main" id="{34485538-22B5-47F7-8E38-4CA4F372911A}"/>
              </a:ext>
            </a:extLst>
          </p:cNvPr>
          <p:cNvSpPr/>
          <p:nvPr/>
        </p:nvSpPr>
        <p:spPr>
          <a:xfrm>
            <a:off x="10805714" y="4820420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9B4879-11CA-4620-AA48-EEEF57488FA7}"/>
              </a:ext>
            </a:extLst>
          </p:cNvPr>
          <p:cNvSpPr txBox="1"/>
          <p:nvPr/>
        </p:nvSpPr>
        <p:spPr>
          <a:xfrm>
            <a:off x="9362576" y="213130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96FA2F-0BB5-47A4-AC71-AC8B291D557C}"/>
              </a:ext>
            </a:extLst>
          </p:cNvPr>
          <p:cNvSpPr txBox="1"/>
          <p:nvPr/>
        </p:nvSpPr>
        <p:spPr>
          <a:xfrm>
            <a:off x="9567628" y="2845000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139E64-0B9D-4608-86E3-FCEE6497CAA4}"/>
              </a:ext>
            </a:extLst>
          </p:cNvPr>
          <p:cNvSpPr txBox="1"/>
          <p:nvPr/>
        </p:nvSpPr>
        <p:spPr>
          <a:xfrm>
            <a:off x="9251840" y="3784124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Геопространст-</a:t>
            </a:r>
          </a:p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венные данные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5760E-6066-43D0-912B-09FB80E1D1DB}"/>
              </a:ext>
            </a:extLst>
          </p:cNvPr>
          <p:cNvSpPr txBox="1"/>
          <p:nvPr/>
        </p:nvSpPr>
        <p:spPr>
          <a:xfrm>
            <a:off x="9664608" y="4891180"/>
            <a:ext cx="5180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8D50CC0-EA93-4FB3-8BD1-691BB262ABC7}"/>
              </a:ext>
            </a:extLst>
          </p:cNvPr>
          <p:cNvSpPr txBox="1"/>
          <p:nvPr/>
        </p:nvSpPr>
        <p:spPr>
          <a:xfrm>
            <a:off x="10252479" y="2176352"/>
            <a:ext cx="173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27B905-1556-4E0D-AC56-CA8865C2F14F}"/>
              </a:ext>
            </a:extLst>
          </p:cNvPr>
          <p:cNvSpPr txBox="1"/>
          <p:nvPr/>
        </p:nvSpPr>
        <p:spPr>
          <a:xfrm>
            <a:off x="10957569" y="2747471"/>
            <a:ext cx="8178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реестры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МВД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E5421D-EDD1-4111-98B1-17B0B77AC51F}"/>
              </a:ext>
            </a:extLst>
          </p:cNvPr>
          <p:cNvSpPr txBox="1"/>
          <p:nvPr/>
        </p:nvSpPr>
        <p:spPr>
          <a:xfrm>
            <a:off x="9448436" y="5383127"/>
            <a:ext cx="20665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latin typeface="Montserrat" panose="00000500000000000000" pitchFamily="2" charset="-52"/>
              </a:rPr>
              <a:t>Система ОИБ ИСОД МВД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5AF02A-BABA-4A41-A337-42BC9433D45A}"/>
              </a:ext>
            </a:extLst>
          </p:cNvPr>
          <p:cNvSpPr txBox="1"/>
          <p:nvPr/>
        </p:nvSpPr>
        <p:spPr>
          <a:xfrm>
            <a:off x="10945644" y="3403665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32147E-2A7B-49A5-BBEF-1F6C83D95BA7}"/>
              </a:ext>
            </a:extLst>
          </p:cNvPr>
          <p:cNvSpPr txBox="1"/>
          <p:nvPr/>
        </p:nvSpPr>
        <p:spPr>
          <a:xfrm>
            <a:off x="10933621" y="3833467"/>
            <a:ext cx="6431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0592B0-2B42-473E-960A-4DDB2C8A4616}"/>
              </a:ext>
            </a:extLst>
          </p:cNvPr>
          <p:cNvSpPr txBox="1"/>
          <p:nvPr/>
        </p:nvSpPr>
        <p:spPr>
          <a:xfrm>
            <a:off x="10770919" y="4869501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Реестр </a:t>
            </a:r>
            <a:r>
              <a:rPr lang="en-US" sz="1100">
                <a:solidFill>
                  <a:srgbClr val="525760"/>
                </a:solidFill>
                <a:latin typeface="Montserrat" panose="00000500000000000000" pitchFamily="2" charset="-52"/>
              </a:rPr>
              <a:t>NN</a:t>
            </a:r>
            <a:endParaRPr lang="ru-RU" sz="110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1989596" y="2503868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Информационные системы ЕЦП ГИБДД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8596821" y="387579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8387733" y="3862792"/>
            <a:ext cx="782685" cy="273549"/>
          </a:xfrm>
          <a:prstGeom prst="triangle">
            <a:avLst>
              <a:gd name="adj" fmla="val 5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оединительная линия уступом 6"/>
          <p:cNvCxnSpPr>
            <a:stCxn id="147" idx="1"/>
          </p:cNvCxnSpPr>
          <p:nvPr/>
        </p:nvCxnSpPr>
        <p:spPr>
          <a:xfrm rot="10800000">
            <a:off x="2699913" y="4012292"/>
            <a:ext cx="1013411" cy="2123430"/>
          </a:xfrm>
          <a:prstGeom prst="bentConnector3">
            <a:avLst/>
          </a:prstGeom>
          <a:ln w="28575">
            <a:solidFill>
              <a:schemeClr val="bg2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>
            <a:stCxn id="147" idx="1"/>
          </p:cNvCxnSpPr>
          <p:nvPr/>
        </p:nvCxnSpPr>
        <p:spPr>
          <a:xfrm rot="10800000">
            <a:off x="2693481" y="5463730"/>
            <a:ext cx="1019842" cy="671992"/>
          </a:xfrm>
          <a:prstGeom prst="bentConnector3">
            <a:avLst/>
          </a:prstGeom>
          <a:ln w="28575">
            <a:solidFill>
              <a:schemeClr val="bg2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>
            <a:stCxn id="147" idx="3"/>
            <a:endCxn id="146" idx="3"/>
          </p:cNvCxnSpPr>
          <p:nvPr/>
        </p:nvCxnSpPr>
        <p:spPr>
          <a:xfrm flipH="1" flipV="1">
            <a:off x="6134369" y="4193014"/>
            <a:ext cx="15464" cy="1942708"/>
          </a:xfrm>
          <a:prstGeom prst="bentConnector3">
            <a:avLst>
              <a:gd name="adj1" fmla="val -1478272"/>
            </a:avLst>
          </a:prstGeom>
          <a:ln w="28575">
            <a:solidFill>
              <a:schemeClr val="bg2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>
            <a:stCxn id="147" idx="1"/>
          </p:cNvCxnSpPr>
          <p:nvPr/>
        </p:nvCxnSpPr>
        <p:spPr>
          <a:xfrm rot="10800000">
            <a:off x="3713323" y="5161934"/>
            <a:ext cx="12700" cy="973789"/>
          </a:xfrm>
          <a:prstGeom prst="bentConnector3">
            <a:avLst>
              <a:gd name="adj1" fmla="val 1800000"/>
            </a:avLst>
          </a:prstGeom>
          <a:ln w="28575">
            <a:solidFill>
              <a:schemeClr val="bg2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44137" y="4408280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9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44137" y="5123538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0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44138" y="3682621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1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56995" y="5823831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22885" y="3855762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68189" y="5290513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91517" y="4592593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09129" y="5985595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2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«Получение и предоставление сведений»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9473049" y="3355312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  <p:sp>
        <p:nvSpPr>
          <p:cNvPr id="97" name="Полилиния: фигура 96">
            <a:extLst>
              <a:ext uri="{FF2B5EF4-FFF2-40B4-BE49-F238E27FC236}">
                <a16:creationId xmlns:a16="http://schemas.microsoft.com/office/drawing/2014/main" id="{65898F0D-6AAD-4F46-A273-468918659C98}"/>
              </a:ext>
            </a:extLst>
          </p:cNvPr>
          <p:cNvSpPr/>
          <p:nvPr/>
        </p:nvSpPr>
        <p:spPr>
          <a:xfrm>
            <a:off x="6859687" y="3832902"/>
            <a:ext cx="1717105" cy="2750105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2" name="Полилиния: фигура 101">
            <a:extLst>
              <a:ext uri="{FF2B5EF4-FFF2-40B4-BE49-F238E27FC236}">
                <a16:creationId xmlns:a16="http://schemas.microsoft.com/office/drawing/2014/main" id="{87C478CD-D76C-40B0-9C71-5F6CAB807C64}"/>
              </a:ext>
            </a:extLst>
          </p:cNvPr>
          <p:cNvSpPr/>
          <p:nvPr/>
        </p:nvSpPr>
        <p:spPr>
          <a:xfrm>
            <a:off x="6998660" y="5061816"/>
            <a:ext cx="1434991" cy="4235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4" name="Полилиния: фигура 103">
            <a:extLst>
              <a:ext uri="{FF2B5EF4-FFF2-40B4-BE49-F238E27FC236}">
                <a16:creationId xmlns:a16="http://schemas.microsoft.com/office/drawing/2014/main" id="{7177EE00-D9E2-4BCB-8FB1-13B34ADDF7F9}"/>
              </a:ext>
            </a:extLst>
          </p:cNvPr>
          <p:cNvSpPr/>
          <p:nvPr/>
        </p:nvSpPr>
        <p:spPr>
          <a:xfrm>
            <a:off x="6998662" y="5567371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5" name="Полилиния: фигура 104">
            <a:extLst>
              <a:ext uri="{FF2B5EF4-FFF2-40B4-BE49-F238E27FC236}">
                <a16:creationId xmlns:a16="http://schemas.microsoft.com/office/drawing/2014/main" id="{D2FE4744-FF34-4431-ACBE-27562260446E}"/>
              </a:ext>
            </a:extLst>
          </p:cNvPr>
          <p:cNvSpPr/>
          <p:nvPr/>
        </p:nvSpPr>
        <p:spPr>
          <a:xfrm>
            <a:off x="7000245" y="4533189"/>
            <a:ext cx="1434991" cy="44662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53FDF9D-D76E-41A2-8494-3484D03114D2}"/>
              </a:ext>
            </a:extLst>
          </p:cNvPr>
          <p:cNvSpPr txBox="1"/>
          <p:nvPr/>
        </p:nvSpPr>
        <p:spPr>
          <a:xfrm>
            <a:off x="6869550" y="3907478"/>
            <a:ext cx="1734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82195B8-CC53-4341-803A-FE959E038A9C}"/>
              </a:ext>
            </a:extLst>
          </p:cNvPr>
          <p:cNvSpPr txBox="1"/>
          <p:nvPr/>
        </p:nvSpPr>
        <p:spPr>
          <a:xfrm>
            <a:off x="7363590" y="4650868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E1ACCB2-304D-4F19-B17F-39C7DB2958D9}"/>
              </a:ext>
            </a:extLst>
          </p:cNvPr>
          <p:cNvSpPr txBox="1"/>
          <p:nvPr/>
        </p:nvSpPr>
        <p:spPr>
          <a:xfrm>
            <a:off x="7117355" y="5639075"/>
            <a:ext cx="1233461" cy="3385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306880D8-6437-43D2-9865-31EA2945A586}"/>
              </a:ext>
            </a:extLst>
          </p:cNvPr>
          <p:cNvSpPr txBox="1"/>
          <p:nvPr/>
        </p:nvSpPr>
        <p:spPr>
          <a:xfrm>
            <a:off x="7121843" y="5119281"/>
            <a:ext cx="12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13" name="Полилиния: фигура 112">
            <a:extLst>
              <a:ext uri="{FF2B5EF4-FFF2-40B4-BE49-F238E27FC236}">
                <a16:creationId xmlns:a16="http://schemas.microsoft.com/office/drawing/2014/main" id="{A3D3AF84-17ED-4FF4-A997-D13186116FDC}"/>
              </a:ext>
            </a:extLst>
          </p:cNvPr>
          <p:cNvSpPr/>
          <p:nvPr/>
        </p:nvSpPr>
        <p:spPr>
          <a:xfrm>
            <a:off x="7000681" y="6085589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3D50E78-41D4-4B2F-8021-8C9C50708A95}"/>
              </a:ext>
            </a:extLst>
          </p:cNvPr>
          <p:cNvSpPr txBox="1"/>
          <p:nvPr/>
        </p:nvSpPr>
        <p:spPr>
          <a:xfrm>
            <a:off x="7122032" y="6072867"/>
            <a:ext cx="1325193" cy="461665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Иные реестры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(при наличии правовых оснований)</a:t>
            </a:r>
          </a:p>
        </p:txBody>
      </p:sp>
      <p:cxnSp>
        <p:nvCxnSpPr>
          <p:cNvPr id="13" name="Соединительная линия уступом 12"/>
          <p:cNvCxnSpPr>
            <a:cxnSpLocks/>
          </p:cNvCxnSpPr>
          <p:nvPr/>
        </p:nvCxnSpPr>
        <p:spPr>
          <a:xfrm flipV="1">
            <a:off x="6157886" y="4752986"/>
            <a:ext cx="813150" cy="1277604"/>
          </a:xfrm>
          <a:prstGeom prst="bentConnector3">
            <a:avLst>
              <a:gd name="adj1" fmla="val 50000"/>
            </a:avLst>
          </a:prstGeom>
          <a:ln w="28575">
            <a:solidFill>
              <a:schemeClr val="bg2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>
            <a:cxnSpLocks/>
          </p:cNvCxnSpPr>
          <p:nvPr/>
        </p:nvCxnSpPr>
        <p:spPr>
          <a:xfrm flipV="1">
            <a:off x="6161498" y="5823831"/>
            <a:ext cx="837162" cy="311893"/>
          </a:xfrm>
          <a:prstGeom prst="bentConnector3">
            <a:avLst>
              <a:gd name="adj1" fmla="val 63653"/>
            </a:avLst>
          </a:prstGeom>
          <a:ln w="28575">
            <a:solidFill>
              <a:schemeClr val="bg2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7149933B-CEF0-411B-A4F7-C0926A36E29E}"/>
              </a:ext>
            </a:extLst>
          </p:cNvPr>
          <p:cNvSpPr txBox="1"/>
          <p:nvPr/>
        </p:nvSpPr>
        <p:spPr>
          <a:xfrm>
            <a:off x="9143642" y="4310856"/>
            <a:ext cx="15600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Обработка биоме-</a:t>
            </a:r>
          </a:p>
          <a:p>
            <a:pPr algn="ctr"/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трических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данных</a:t>
            </a:r>
          </a:p>
        </p:txBody>
      </p:sp>
    </p:spTree>
    <p:extLst>
      <p:ext uri="{BB962C8B-B14F-4D97-AF65-F5344CB8AC3E}">
        <p14:creationId xmlns:p14="http://schemas.microsoft.com/office/powerpoint/2010/main" val="30518716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10">
            <a:extLst>
              <a:ext uri="{FF2B5EF4-FFF2-40B4-BE49-F238E27FC236}">
                <a16:creationId xmlns:a16="http://schemas.microsoft.com/office/drawing/2014/main" id="{28864CBD-1598-429C-BD7C-5C893819A789}"/>
              </a:ext>
            </a:extLst>
          </p:cNvPr>
          <p:cNvSpPr/>
          <p:nvPr/>
        </p:nvSpPr>
        <p:spPr>
          <a:xfrm>
            <a:off x="9083941" y="2498368"/>
            <a:ext cx="2795578" cy="3175974"/>
          </a:xfrm>
          <a:custGeom>
            <a:avLst/>
            <a:gdLst>
              <a:gd name="connsiteX0" fmla="*/ 0 w 2795578"/>
              <a:gd name="connsiteY0" fmla="*/ 0 h 3175974"/>
              <a:gd name="connsiteX1" fmla="*/ 2795578 w 2795578"/>
              <a:gd name="connsiteY1" fmla="*/ 0 h 3175974"/>
              <a:gd name="connsiteX2" fmla="*/ 2795578 w 2795578"/>
              <a:gd name="connsiteY2" fmla="*/ 3175975 h 3175974"/>
              <a:gd name="connsiteX3" fmla="*/ 0 w 2795578"/>
              <a:gd name="connsiteY3" fmla="*/ 3175975 h 317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578" h="3175974">
                <a:moveTo>
                  <a:pt x="0" y="0"/>
                </a:moveTo>
                <a:lnTo>
                  <a:pt x="2795578" y="0"/>
                </a:lnTo>
                <a:lnTo>
                  <a:pt x="2795578" y="3175975"/>
                </a:lnTo>
                <a:lnTo>
                  <a:pt x="0" y="3175975"/>
                </a:lnTo>
                <a:close/>
              </a:path>
            </a:pathLst>
          </a:custGeom>
          <a:solidFill>
            <a:srgbClr val="B3C6E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197161" y="4311057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0141" y="3800073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11430" y="3298746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1" name="Полилиния: фигура 12">
            <a:extLst>
              <a:ext uri="{FF2B5EF4-FFF2-40B4-BE49-F238E27FC236}">
                <a16:creationId xmlns:a16="http://schemas.microsoft.com/office/drawing/2014/main" id="{0CBDCBC2-C5E8-4356-A1D3-B5D0C0CC7DA0}"/>
              </a:ext>
            </a:extLst>
          </p:cNvPr>
          <p:cNvSpPr/>
          <p:nvPr/>
        </p:nvSpPr>
        <p:spPr>
          <a:xfrm>
            <a:off x="279585" y="1218187"/>
            <a:ext cx="7812363" cy="1069725"/>
          </a:xfrm>
          <a:custGeom>
            <a:avLst/>
            <a:gdLst>
              <a:gd name="connsiteX0" fmla="*/ 0 w 8837752"/>
              <a:gd name="connsiteY0" fmla="*/ 0 h 1069725"/>
              <a:gd name="connsiteX1" fmla="*/ 8837752 w 8837752"/>
              <a:gd name="connsiteY1" fmla="*/ 0 h 1069725"/>
              <a:gd name="connsiteX2" fmla="*/ 8837752 w 8837752"/>
              <a:gd name="connsiteY2" fmla="*/ 1069725 h 1069725"/>
              <a:gd name="connsiteX3" fmla="*/ 0 w 8837752"/>
              <a:gd name="connsiteY3" fmla="*/ 1069725 h 106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37752" h="1069725">
                <a:moveTo>
                  <a:pt x="0" y="0"/>
                </a:moveTo>
                <a:lnTo>
                  <a:pt x="8837752" y="0"/>
                </a:lnTo>
                <a:lnTo>
                  <a:pt x="8837752" y="1069725"/>
                </a:lnTo>
                <a:lnTo>
                  <a:pt x="0" y="1069725"/>
                </a:lnTo>
                <a:close/>
              </a:path>
            </a:pathLst>
          </a:custGeom>
          <a:solidFill>
            <a:srgbClr val="E9EAF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3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391331" y="1670577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2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1968484" y="1664610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2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4997193" y="1641711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1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3513908" y="1656377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19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Информационный обмен со СМЭВ</a:t>
            </a:r>
          </a:p>
        </p:txBody>
      </p:sp>
      <p:sp>
        <p:nvSpPr>
          <p:cNvPr id="79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223689" y="2411370"/>
            <a:ext cx="8501868" cy="431389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32094" y="3030758"/>
            <a:ext cx="2580954" cy="35751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27824" y="3154543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4230274" y="408529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«Получение и предоставление сведений»</a:t>
            </a:r>
          </a:p>
        </p:txBody>
      </p:sp>
      <p:sp>
        <p:nvSpPr>
          <p:cNvPr id="43" name="Полилиния: фигура 18">
            <a:extLst>
              <a:ext uri="{FF2B5EF4-FFF2-40B4-BE49-F238E27FC236}">
                <a16:creationId xmlns:a16="http://schemas.microsoft.com/office/drawing/2014/main" id="{8380D75E-F2FC-46A6-88F3-C4E5A3BEDEF5}"/>
              </a:ext>
            </a:extLst>
          </p:cNvPr>
          <p:cNvSpPr/>
          <p:nvPr/>
        </p:nvSpPr>
        <p:spPr>
          <a:xfrm>
            <a:off x="6450129" y="1641711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1C103B-E9D4-40E2-85F4-BDC2ECF27E47}"/>
              </a:ext>
            </a:extLst>
          </p:cNvPr>
          <p:cNvSpPr txBox="1"/>
          <p:nvPr/>
        </p:nvSpPr>
        <p:spPr>
          <a:xfrm>
            <a:off x="3401530" y="1277487"/>
            <a:ext cx="4565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Инфраструктура предоставления </a:t>
            </a:r>
            <a:r>
              <a:rPr lang="ru-RU" sz="1200" dirty="0" err="1">
                <a:latin typeface="Montserrat" panose="00000500000000000000" pitchFamily="2" charset="-52"/>
              </a:rPr>
              <a:t>госуслуг</a:t>
            </a:r>
            <a:r>
              <a:rPr lang="ru-RU" sz="1200" dirty="0">
                <a:latin typeface="Montserrat" panose="00000500000000000000" pitchFamily="2" charset="-52"/>
              </a:rPr>
              <a:t> в </a:t>
            </a:r>
            <a:r>
              <a:rPr lang="ru-RU" sz="1200" dirty="0" err="1">
                <a:latin typeface="Montserrat" panose="00000500000000000000" pitchFamily="2" charset="-52"/>
              </a:rPr>
              <a:t>эл.форме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A8925D4-A7BF-4C2A-BD76-99F27117ACA5}"/>
              </a:ext>
            </a:extLst>
          </p:cNvPr>
          <p:cNvSpPr txBox="1"/>
          <p:nvPr/>
        </p:nvSpPr>
        <p:spPr>
          <a:xfrm>
            <a:off x="769610" y="1771233"/>
            <a:ext cx="6046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ЕПГУ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4396338-159E-4D7B-A2AE-C371842F0E7C}"/>
              </a:ext>
            </a:extLst>
          </p:cNvPr>
          <p:cNvSpPr txBox="1"/>
          <p:nvPr/>
        </p:nvSpPr>
        <p:spPr>
          <a:xfrm>
            <a:off x="2453714" y="1762976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ЕСИА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01DE418-0770-43EE-B281-1DD9CFDC6C10}"/>
              </a:ext>
            </a:extLst>
          </p:cNvPr>
          <p:cNvSpPr txBox="1"/>
          <p:nvPr/>
        </p:nvSpPr>
        <p:spPr>
          <a:xfrm>
            <a:off x="3824896" y="1762976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ЕС НСИ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61ADE7B-E006-46EE-B10B-1C35118CF9F5}"/>
              </a:ext>
            </a:extLst>
          </p:cNvPr>
          <p:cNvSpPr txBox="1"/>
          <p:nvPr/>
        </p:nvSpPr>
        <p:spPr>
          <a:xfrm>
            <a:off x="6797150" y="1762976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СМЭВ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F1E4844-261D-4589-80D4-3DA1A20AB205}"/>
              </a:ext>
            </a:extLst>
          </p:cNvPr>
          <p:cNvSpPr txBox="1"/>
          <p:nvPr/>
        </p:nvSpPr>
        <p:spPr>
          <a:xfrm>
            <a:off x="5156663" y="1762976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ЕИП НСУД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8979416" y="2111641"/>
            <a:ext cx="3004768" cy="3691142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Полилиния: фигура 13">
            <a:extLst>
              <a:ext uri="{FF2B5EF4-FFF2-40B4-BE49-F238E27FC236}">
                <a16:creationId xmlns:a16="http://schemas.microsoft.com/office/drawing/2014/main" id="{5E4B25D9-489D-4E99-8FE9-0F477E6E4BA0}"/>
              </a:ext>
            </a:extLst>
          </p:cNvPr>
          <p:cNvSpPr/>
          <p:nvPr/>
        </p:nvSpPr>
        <p:spPr>
          <a:xfrm>
            <a:off x="9208301" y="1974057"/>
            <a:ext cx="850687" cy="58073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0A2A6A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8301" y="2772412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24">
            <a:extLst>
              <a:ext uri="{FF2B5EF4-FFF2-40B4-BE49-F238E27FC236}">
                <a16:creationId xmlns:a16="http://schemas.microsoft.com/office/drawing/2014/main" id="{979AD8CC-DD0D-4333-A3A1-AC5415AA946A}"/>
              </a:ext>
            </a:extLst>
          </p:cNvPr>
          <p:cNvSpPr/>
          <p:nvPr/>
        </p:nvSpPr>
        <p:spPr>
          <a:xfrm>
            <a:off x="9208301" y="4820420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Полилиния: фигура 25">
            <a:extLst>
              <a:ext uri="{FF2B5EF4-FFF2-40B4-BE49-F238E27FC236}">
                <a16:creationId xmlns:a16="http://schemas.microsoft.com/office/drawing/2014/main" id="{BDAF40F9-7E36-4112-91A5-5B647AC3795A}"/>
              </a:ext>
            </a:extLst>
          </p:cNvPr>
          <p:cNvSpPr/>
          <p:nvPr/>
        </p:nvSpPr>
        <p:spPr>
          <a:xfrm>
            <a:off x="10741705" y="2779727"/>
            <a:ext cx="1026958" cy="2464559"/>
          </a:xfrm>
          <a:custGeom>
            <a:avLst/>
            <a:gdLst>
              <a:gd name="connsiteX0" fmla="*/ 0 w 1026958"/>
              <a:gd name="connsiteY0" fmla="*/ 0 h 2464559"/>
              <a:gd name="connsiteX1" fmla="*/ 1026958 w 1026958"/>
              <a:gd name="connsiteY1" fmla="*/ 0 h 2464559"/>
              <a:gd name="connsiteX2" fmla="*/ 1026958 w 1026958"/>
              <a:gd name="connsiteY2" fmla="*/ 2464560 h 2464559"/>
              <a:gd name="connsiteX3" fmla="*/ 0 w 1026958"/>
              <a:gd name="connsiteY3" fmla="*/ 2464560 h 246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958" h="2464559">
                <a:moveTo>
                  <a:pt x="0" y="0"/>
                </a:moveTo>
                <a:lnTo>
                  <a:pt x="1026958" y="0"/>
                </a:lnTo>
                <a:lnTo>
                  <a:pt x="1026958" y="2464560"/>
                </a:lnTo>
                <a:lnTo>
                  <a:pt x="0" y="2464560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26">
            <a:extLst>
              <a:ext uri="{FF2B5EF4-FFF2-40B4-BE49-F238E27FC236}">
                <a16:creationId xmlns:a16="http://schemas.microsoft.com/office/drawing/2014/main" id="{8EB6ADC6-1AE1-4ED2-B52F-997A63B57185}"/>
              </a:ext>
            </a:extLst>
          </p:cNvPr>
          <p:cNvSpPr/>
          <p:nvPr/>
        </p:nvSpPr>
        <p:spPr>
          <a:xfrm>
            <a:off x="10805714" y="3360591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Полилиния: фигура 27">
            <a:extLst>
              <a:ext uri="{FF2B5EF4-FFF2-40B4-BE49-F238E27FC236}">
                <a16:creationId xmlns:a16="http://schemas.microsoft.com/office/drawing/2014/main" id="{0D215552-7867-4EBB-BA1E-9B3E2B54058D}"/>
              </a:ext>
            </a:extLst>
          </p:cNvPr>
          <p:cNvSpPr/>
          <p:nvPr/>
        </p:nvSpPr>
        <p:spPr>
          <a:xfrm>
            <a:off x="10805714" y="3796416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28">
            <a:extLst>
              <a:ext uri="{FF2B5EF4-FFF2-40B4-BE49-F238E27FC236}">
                <a16:creationId xmlns:a16="http://schemas.microsoft.com/office/drawing/2014/main" id="{34485538-22B5-47F7-8E38-4CA4F372911A}"/>
              </a:ext>
            </a:extLst>
          </p:cNvPr>
          <p:cNvSpPr/>
          <p:nvPr/>
        </p:nvSpPr>
        <p:spPr>
          <a:xfrm>
            <a:off x="10805714" y="4820420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9B4879-11CA-4620-AA48-EEEF57488FA7}"/>
              </a:ext>
            </a:extLst>
          </p:cNvPr>
          <p:cNvSpPr txBox="1"/>
          <p:nvPr/>
        </p:nvSpPr>
        <p:spPr>
          <a:xfrm>
            <a:off x="9362576" y="213130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96FA2F-0BB5-47A4-AC71-AC8B291D557C}"/>
              </a:ext>
            </a:extLst>
          </p:cNvPr>
          <p:cNvSpPr txBox="1"/>
          <p:nvPr/>
        </p:nvSpPr>
        <p:spPr>
          <a:xfrm>
            <a:off x="9567628" y="2845000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139E64-0B9D-4608-86E3-FCEE6497CAA4}"/>
              </a:ext>
            </a:extLst>
          </p:cNvPr>
          <p:cNvSpPr txBox="1"/>
          <p:nvPr/>
        </p:nvSpPr>
        <p:spPr>
          <a:xfrm>
            <a:off x="9251840" y="3784124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Геопространст-</a:t>
            </a:r>
          </a:p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венные данные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5760E-6066-43D0-912B-09FB80E1D1DB}"/>
              </a:ext>
            </a:extLst>
          </p:cNvPr>
          <p:cNvSpPr txBox="1"/>
          <p:nvPr/>
        </p:nvSpPr>
        <p:spPr>
          <a:xfrm>
            <a:off x="9664608" y="4891180"/>
            <a:ext cx="5180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8D50CC0-EA93-4FB3-8BD1-691BB262ABC7}"/>
              </a:ext>
            </a:extLst>
          </p:cNvPr>
          <p:cNvSpPr txBox="1"/>
          <p:nvPr/>
        </p:nvSpPr>
        <p:spPr>
          <a:xfrm>
            <a:off x="10252479" y="2176352"/>
            <a:ext cx="173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27B905-1556-4E0D-AC56-CA8865C2F14F}"/>
              </a:ext>
            </a:extLst>
          </p:cNvPr>
          <p:cNvSpPr txBox="1"/>
          <p:nvPr/>
        </p:nvSpPr>
        <p:spPr>
          <a:xfrm>
            <a:off x="10957569" y="2747471"/>
            <a:ext cx="8178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реестры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МВД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E5421D-EDD1-4111-98B1-17B0B77AC51F}"/>
              </a:ext>
            </a:extLst>
          </p:cNvPr>
          <p:cNvSpPr txBox="1"/>
          <p:nvPr/>
        </p:nvSpPr>
        <p:spPr>
          <a:xfrm>
            <a:off x="9448436" y="5383127"/>
            <a:ext cx="20665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latin typeface="Montserrat" panose="00000500000000000000" pitchFamily="2" charset="-52"/>
              </a:rPr>
              <a:t>Система ОИБ ИСОД МВД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5AF02A-BABA-4A41-A337-42BC9433D45A}"/>
              </a:ext>
            </a:extLst>
          </p:cNvPr>
          <p:cNvSpPr txBox="1"/>
          <p:nvPr/>
        </p:nvSpPr>
        <p:spPr>
          <a:xfrm>
            <a:off x="10945644" y="3403665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32147E-2A7B-49A5-BBEF-1F6C83D95BA7}"/>
              </a:ext>
            </a:extLst>
          </p:cNvPr>
          <p:cNvSpPr txBox="1"/>
          <p:nvPr/>
        </p:nvSpPr>
        <p:spPr>
          <a:xfrm>
            <a:off x="10933621" y="3833467"/>
            <a:ext cx="6431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0592B0-2B42-473E-960A-4DDB2C8A4616}"/>
              </a:ext>
            </a:extLst>
          </p:cNvPr>
          <p:cNvSpPr txBox="1"/>
          <p:nvPr/>
        </p:nvSpPr>
        <p:spPr>
          <a:xfrm>
            <a:off x="10770919" y="4869501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Реестр </a:t>
            </a:r>
            <a:r>
              <a:rPr lang="en-US" sz="1100">
                <a:solidFill>
                  <a:srgbClr val="525760"/>
                </a:solidFill>
                <a:latin typeface="Montserrat" panose="00000500000000000000" pitchFamily="2" charset="-52"/>
              </a:rPr>
              <a:t>NN</a:t>
            </a:r>
            <a:endParaRPr lang="ru-RU" sz="110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1989596" y="2503868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Информационные системы ЕЦП ГИБДД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8596821" y="387579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8387733" y="3862792"/>
            <a:ext cx="782685" cy="273549"/>
          </a:xfrm>
          <a:prstGeom prst="triangle">
            <a:avLst>
              <a:gd name="adj" fmla="val 5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44137" y="4408280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9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44137" y="5123538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0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44138" y="3682621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1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56995" y="5823831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22885" y="3855762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68189" y="5290513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91517" y="4592593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09129" y="5985595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cxnSp>
        <p:nvCxnSpPr>
          <p:cNvPr id="11" name="Соединительная линия уступом 10"/>
          <p:cNvCxnSpPr/>
          <p:nvPr/>
        </p:nvCxnSpPr>
        <p:spPr>
          <a:xfrm>
            <a:off x="2699911" y="3926461"/>
            <a:ext cx="1001749" cy="1254520"/>
          </a:xfrm>
          <a:prstGeom prst="bentConnector3">
            <a:avLst>
              <a:gd name="adj1" fmla="val 42508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/>
          <p:nvPr/>
        </p:nvCxnSpPr>
        <p:spPr>
          <a:xfrm flipV="1">
            <a:off x="6161498" y="2359032"/>
            <a:ext cx="3035663" cy="2864878"/>
          </a:xfrm>
          <a:prstGeom prst="bentConnector3">
            <a:avLst>
              <a:gd name="adj1" fmla="val 11846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/>
          <p:nvPr/>
        </p:nvCxnSpPr>
        <p:spPr>
          <a:xfrm rot="10800000">
            <a:off x="7811341" y="1910080"/>
            <a:ext cx="1385820" cy="304538"/>
          </a:xfrm>
          <a:prstGeom prst="bentConnector3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>
            <a:off x="7811341" y="2029815"/>
            <a:ext cx="1385820" cy="247937"/>
          </a:xfrm>
          <a:prstGeom prst="bentConnector3">
            <a:avLst>
              <a:gd name="adj1" fmla="val 39003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/>
          <p:nvPr/>
        </p:nvCxnSpPr>
        <p:spPr>
          <a:xfrm rot="10800000" flipV="1">
            <a:off x="6134369" y="2408305"/>
            <a:ext cx="3073932" cy="2711429"/>
          </a:xfrm>
          <a:prstGeom prst="bentConnector3">
            <a:avLst>
              <a:gd name="adj1" fmla="val 86357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Соединительная линия уступом 101"/>
          <p:cNvCxnSpPr/>
          <p:nvPr/>
        </p:nvCxnSpPr>
        <p:spPr>
          <a:xfrm>
            <a:off x="2699911" y="4017901"/>
            <a:ext cx="1001749" cy="1254520"/>
          </a:xfrm>
          <a:prstGeom prst="bentConnector3">
            <a:avLst>
              <a:gd name="adj1" fmla="val 42508"/>
            </a:avLst>
          </a:prstGeom>
          <a:ln w="28575">
            <a:solidFill>
              <a:schemeClr val="bg2">
                <a:lumMod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9473049" y="3355312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7149933B-CEF0-411B-A4F7-C0926A36E29E}"/>
              </a:ext>
            </a:extLst>
          </p:cNvPr>
          <p:cNvSpPr txBox="1"/>
          <p:nvPr/>
        </p:nvSpPr>
        <p:spPr>
          <a:xfrm>
            <a:off x="9143642" y="4310856"/>
            <a:ext cx="15600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Обработка биоме-</a:t>
            </a:r>
          </a:p>
          <a:p>
            <a:pPr algn="ctr"/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трических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данных</a:t>
            </a:r>
          </a:p>
        </p:txBody>
      </p:sp>
      <p:sp>
        <p:nvSpPr>
          <p:cNvPr id="105" name="Полилиния: фигура 104">
            <a:extLst>
              <a:ext uri="{FF2B5EF4-FFF2-40B4-BE49-F238E27FC236}">
                <a16:creationId xmlns:a16="http://schemas.microsoft.com/office/drawing/2014/main" id="{FFA7D27B-0F6F-4F7A-BE3F-5C87694C76AF}"/>
              </a:ext>
            </a:extLst>
          </p:cNvPr>
          <p:cNvSpPr/>
          <p:nvPr/>
        </p:nvSpPr>
        <p:spPr>
          <a:xfrm>
            <a:off x="6859687" y="3832902"/>
            <a:ext cx="1717105" cy="2750105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6" name="Полилиния: фигура 105">
            <a:extLst>
              <a:ext uri="{FF2B5EF4-FFF2-40B4-BE49-F238E27FC236}">
                <a16:creationId xmlns:a16="http://schemas.microsoft.com/office/drawing/2014/main" id="{9D23C792-8B6B-4165-A11D-AD5C6D7F4C61}"/>
              </a:ext>
            </a:extLst>
          </p:cNvPr>
          <p:cNvSpPr/>
          <p:nvPr/>
        </p:nvSpPr>
        <p:spPr>
          <a:xfrm>
            <a:off x="6998660" y="5061816"/>
            <a:ext cx="1434991" cy="4235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0" name="Полилиния: фигура 109">
            <a:extLst>
              <a:ext uri="{FF2B5EF4-FFF2-40B4-BE49-F238E27FC236}">
                <a16:creationId xmlns:a16="http://schemas.microsoft.com/office/drawing/2014/main" id="{7C27E8ED-8F4C-4A87-90DC-D8DEF816E9E7}"/>
              </a:ext>
            </a:extLst>
          </p:cNvPr>
          <p:cNvSpPr/>
          <p:nvPr/>
        </p:nvSpPr>
        <p:spPr>
          <a:xfrm>
            <a:off x="6998662" y="5567371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1" name="Полилиния: фигура 110">
            <a:extLst>
              <a:ext uri="{FF2B5EF4-FFF2-40B4-BE49-F238E27FC236}">
                <a16:creationId xmlns:a16="http://schemas.microsoft.com/office/drawing/2014/main" id="{D2D2FF47-673F-4B4B-9F56-7847D6849428}"/>
              </a:ext>
            </a:extLst>
          </p:cNvPr>
          <p:cNvSpPr/>
          <p:nvPr/>
        </p:nvSpPr>
        <p:spPr>
          <a:xfrm>
            <a:off x="7000245" y="4533189"/>
            <a:ext cx="1434991" cy="44662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01F5B20-8F65-4A6D-9FEE-BB15D3909D64}"/>
              </a:ext>
            </a:extLst>
          </p:cNvPr>
          <p:cNvSpPr txBox="1"/>
          <p:nvPr/>
        </p:nvSpPr>
        <p:spPr>
          <a:xfrm>
            <a:off x="6869550" y="3907478"/>
            <a:ext cx="1734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0EC4475-921A-4DD2-925D-6B0CDB585C3D}"/>
              </a:ext>
            </a:extLst>
          </p:cNvPr>
          <p:cNvSpPr txBox="1"/>
          <p:nvPr/>
        </p:nvSpPr>
        <p:spPr>
          <a:xfrm>
            <a:off x="7363590" y="4650868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72B1D20E-B196-42C3-8E18-8DE3CACFBB82}"/>
              </a:ext>
            </a:extLst>
          </p:cNvPr>
          <p:cNvSpPr txBox="1"/>
          <p:nvPr/>
        </p:nvSpPr>
        <p:spPr>
          <a:xfrm>
            <a:off x="7117355" y="5639075"/>
            <a:ext cx="1233461" cy="3385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4C7042A8-B2E7-46D3-BF7A-E1B0062CD9C4}"/>
              </a:ext>
            </a:extLst>
          </p:cNvPr>
          <p:cNvSpPr txBox="1"/>
          <p:nvPr/>
        </p:nvSpPr>
        <p:spPr>
          <a:xfrm>
            <a:off x="7121843" y="5119281"/>
            <a:ext cx="12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16" name="Полилиния: фигура 115">
            <a:extLst>
              <a:ext uri="{FF2B5EF4-FFF2-40B4-BE49-F238E27FC236}">
                <a16:creationId xmlns:a16="http://schemas.microsoft.com/office/drawing/2014/main" id="{E98B3FB9-1006-4458-8C0C-0F13FBEC9FE5}"/>
              </a:ext>
            </a:extLst>
          </p:cNvPr>
          <p:cNvSpPr/>
          <p:nvPr/>
        </p:nvSpPr>
        <p:spPr>
          <a:xfrm>
            <a:off x="7000681" y="6085589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149303B-E51D-4415-A67B-3C3A45D9101E}"/>
              </a:ext>
            </a:extLst>
          </p:cNvPr>
          <p:cNvSpPr txBox="1"/>
          <p:nvPr/>
        </p:nvSpPr>
        <p:spPr>
          <a:xfrm>
            <a:off x="7122032" y="6072867"/>
            <a:ext cx="1325193" cy="461665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Иные реестры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(при наличии правовых оснований)</a:t>
            </a:r>
          </a:p>
        </p:txBody>
      </p:sp>
    </p:spTree>
    <p:extLst>
      <p:ext uri="{BB962C8B-B14F-4D97-AF65-F5344CB8AC3E}">
        <p14:creationId xmlns:p14="http://schemas.microsoft.com/office/powerpoint/2010/main" val="42288409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005781CD-B2D6-4B47-A341-3F5CA28E2018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32</a:t>
            </a:r>
            <a:endParaRPr lang="ru-RU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0" kern="0" dirty="0">
                <a:effectLst/>
                <a:ea typeface="Calibri Light" panose="020F0302020204030204" pitchFamily="34" charset="0"/>
                <a:cs typeface="Times New Roman" panose="02020603050405020304" pitchFamily="18" charset="0"/>
              </a:rPr>
              <a:t>Основания для разработки Концепции ЕЦП ГИБДД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EA62B582-A97F-43D5-AA17-355A35784713}"/>
              </a:ext>
            </a:extLst>
          </p:cNvPr>
          <p:cNvSpPr>
            <a:spLocks noGrp="1"/>
          </p:cNvSpPr>
          <p:nvPr/>
        </p:nvSpPr>
        <p:spPr>
          <a:xfrm>
            <a:off x="4441938" y="3051899"/>
            <a:ext cx="2947008" cy="212258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lIns="0" rIns="0" numCol="1" spcCol="36000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FontTx/>
              <a:buNone/>
              <a:defRPr sz="1600" b="1" kern="1200" baseline="0">
                <a:solidFill>
                  <a:schemeClr val="tx2">
                    <a:lumMod val="75000"/>
                  </a:schemeClr>
                </a:solidFill>
                <a:latin typeface="Calibri"/>
                <a:ea typeface="+mj-ea"/>
                <a:cs typeface="Calibri"/>
              </a:defRPr>
            </a:lvl1pPr>
            <a:lvl2pPr marL="180000" indent="-180000" algn="l" defTabSz="809625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charset="2"/>
              <a:buChar char="n"/>
              <a:defRPr sz="1300" kern="1200">
                <a:solidFill>
                  <a:srgbClr val="000707"/>
                </a:solidFill>
                <a:latin typeface="Calibri"/>
                <a:ea typeface="+mj-ea"/>
                <a:cs typeface="Calibri"/>
              </a:defRPr>
            </a:lvl2pPr>
            <a:lvl3pPr marL="18000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tx2"/>
              </a:buClr>
              <a:buFontTx/>
              <a:buNone/>
              <a:defRPr sz="1000" kern="1200" cap="all">
                <a:solidFill>
                  <a:schemeClr val="accent1">
                    <a:lumMod val="75000"/>
                  </a:schemeClr>
                </a:solidFill>
                <a:latin typeface="Calibri"/>
                <a:ea typeface="+mj-ea"/>
                <a:cs typeface="Calibri"/>
              </a:defRPr>
            </a:lvl3pPr>
            <a:lvl4pPr marL="18000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tx2"/>
              </a:buClr>
              <a:buFontTx/>
              <a:buNone/>
              <a:defRPr sz="1000" i="1" u="sng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+mj-ea"/>
                <a:cs typeface="Calibri"/>
              </a:defRPr>
            </a:lvl4pPr>
            <a:lvl5pPr marL="36000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tx2"/>
              </a:buClr>
              <a:buFontTx/>
              <a:buNone/>
              <a:defRPr sz="900" kern="1200">
                <a:solidFill>
                  <a:srgbClr val="000707"/>
                </a:solidFill>
                <a:latin typeface="Calibri"/>
                <a:ea typeface="+mj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1400" b="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Ведомственная программа цифровой трансформации МВД России на 2022 – 2024 годы, утвержденная распоряжением МВД России от 11 января 2022 г. № 1/37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1A4428EC-BD63-4984-9716-5AE6B06E56D0}"/>
              </a:ext>
            </a:extLst>
          </p:cNvPr>
          <p:cNvGrpSpPr/>
          <p:nvPr/>
        </p:nvGrpSpPr>
        <p:grpSpPr>
          <a:xfrm>
            <a:off x="935266" y="1660645"/>
            <a:ext cx="1107093" cy="1107093"/>
            <a:chOff x="1157244" y="1895046"/>
            <a:chExt cx="1107093" cy="1107093"/>
          </a:xfrm>
        </p:grpSpPr>
        <p:sp>
          <p:nvSpPr>
            <p:cNvPr id="10" name="Oval 22">
              <a:extLst>
                <a:ext uri="{FF2B5EF4-FFF2-40B4-BE49-F238E27FC236}">
                  <a16:creationId xmlns:a16="http://schemas.microsoft.com/office/drawing/2014/main" id="{9BD70AA0-F157-4F55-8FAE-EE5AD358094A}"/>
                </a:ext>
              </a:extLst>
            </p:cNvPr>
            <p:cNvSpPr/>
            <p:nvPr/>
          </p:nvSpPr>
          <p:spPr>
            <a:xfrm>
              <a:off x="1157244" y="1895046"/>
              <a:ext cx="1107093" cy="1107093"/>
            </a:xfrm>
            <a:prstGeom prst="ellipse">
              <a:avLst/>
            </a:prstGeom>
            <a:solidFill>
              <a:srgbClr val="2D3192"/>
            </a:soli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15" name="Shape 2533">
              <a:extLst>
                <a:ext uri="{FF2B5EF4-FFF2-40B4-BE49-F238E27FC236}">
                  <a16:creationId xmlns:a16="http://schemas.microsoft.com/office/drawing/2014/main" id="{BB0543D3-FA8E-4F69-9D55-DBC4476D78BF}"/>
                </a:ext>
              </a:extLst>
            </p:cNvPr>
            <p:cNvSpPr/>
            <p:nvPr/>
          </p:nvSpPr>
          <p:spPr>
            <a:xfrm>
              <a:off x="1534357" y="2219732"/>
              <a:ext cx="352865" cy="431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8836"/>
                  </a:moveTo>
                  <a:lnTo>
                    <a:pt x="10800" y="5967"/>
                  </a:lnTo>
                  <a:lnTo>
                    <a:pt x="13929" y="8836"/>
                  </a:lnTo>
                  <a:cubicBezTo>
                    <a:pt x="13929" y="8836"/>
                    <a:pt x="10800" y="8836"/>
                    <a:pt x="10800" y="8836"/>
                  </a:cubicBezTo>
                  <a:close/>
                  <a:moveTo>
                    <a:pt x="14400" y="19636"/>
                  </a:moveTo>
                  <a:cubicBezTo>
                    <a:pt x="14400" y="20179"/>
                    <a:pt x="13862" y="20618"/>
                    <a:pt x="13200" y="20618"/>
                  </a:cubicBezTo>
                  <a:lnTo>
                    <a:pt x="2400" y="20618"/>
                  </a:lnTo>
                  <a:cubicBezTo>
                    <a:pt x="1738" y="20618"/>
                    <a:pt x="1200" y="20179"/>
                    <a:pt x="1200" y="19636"/>
                  </a:cubicBezTo>
                  <a:lnTo>
                    <a:pt x="1200" y="6873"/>
                  </a:lnTo>
                  <a:cubicBezTo>
                    <a:pt x="1200" y="6331"/>
                    <a:pt x="1738" y="5891"/>
                    <a:pt x="2400" y="5891"/>
                  </a:cubicBezTo>
                  <a:lnTo>
                    <a:pt x="9600" y="5891"/>
                  </a:lnTo>
                  <a:lnTo>
                    <a:pt x="9600" y="8836"/>
                  </a:lnTo>
                  <a:cubicBezTo>
                    <a:pt x="9600" y="9378"/>
                    <a:pt x="10138" y="9818"/>
                    <a:pt x="10800" y="9818"/>
                  </a:cubicBezTo>
                  <a:lnTo>
                    <a:pt x="14400" y="9818"/>
                  </a:lnTo>
                  <a:cubicBezTo>
                    <a:pt x="14400" y="9818"/>
                    <a:pt x="14400" y="19636"/>
                    <a:pt x="14400" y="19636"/>
                  </a:cubicBezTo>
                  <a:close/>
                  <a:moveTo>
                    <a:pt x="2400" y="4909"/>
                  </a:moveTo>
                  <a:cubicBezTo>
                    <a:pt x="1075" y="4909"/>
                    <a:pt x="0" y="5788"/>
                    <a:pt x="0" y="6873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3200" y="21600"/>
                  </a:lnTo>
                  <a:cubicBezTo>
                    <a:pt x="14525" y="21600"/>
                    <a:pt x="15600" y="20721"/>
                    <a:pt x="15600" y="19636"/>
                  </a:cubicBezTo>
                  <a:lnTo>
                    <a:pt x="15600" y="8836"/>
                  </a:lnTo>
                  <a:lnTo>
                    <a:pt x="11400" y="4909"/>
                  </a:lnTo>
                  <a:cubicBezTo>
                    <a:pt x="11400" y="4909"/>
                    <a:pt x="2400" y="4909"/>
                    <a:pt x="2400" y="4909"/>
                  </a:cubicBezTo>
                  <a:close/>
                  <a:moveTo>
                    <a:pt x="16800" y="3927"/>
                  </a:moveTo>
                  <a:lnTo>
                    <a:pt x="16800" y="1058"/>
                  </a:lnTo>
                  <a:lnTo>
                    <a:pt x="19929" y="3927"/>
                  </a:lnTo>
                  <a:cubicBezTo>
                    <a:pt x="19929" y="3927"/>
                    <a:pt x="16800" y="3927"/>
                    <a:pt x="16800" y="3927"/>
                  </a:cubicBezTo>
                  <a:close/>
                  <a:moveTo>
                    <a:pt x="17400" y="0"/>
                  </a:moveTo>
                  <a:lnTo>
                    <a:pt x="8400" y="0"/>
                  </a:lnTo>
                  <a:cubicBezTo>
                    <a:pt x="7075" y="0"/>
                    <a:pt x="6000" y="879"/>
                    <a:pt x="6000" y="1964"/>
                  </a:cubicBezTo>
                  <a:lnTo>
                    <a:pt x="6000" y="3436"/>
                  </a:lnTo>
                  <a:cubicBezTo>
                    <a:pt x="6000" y="3708"/>
                    <a:pt x="6268" y="3927"/>
                    <a:pt x="6600" y="3927"/>
                  </a:cubicBezTo>
                  <a:cubicBezTo>
                    <a:pt x="6932" y="3927"/>
                    <a:pt x="7200" y="3708"/>
                    <a:pt x="7200" y="3436"/>
                  </a:cubicBezTo>
                  <a:lnTo>
                    <a:pt x="7200" y="1964"/>
                  </a:lnTo>
                  <a:cubicBezTo>
                    <a:pt x="7200" y="1422"/>
                    <a:pt x="7738" y="982"/>
                    <a:pt x="8400" y="982"/>
                  </a:cubicBezTo>
                  <a:lnTo>
                    <a:pt x="15600" y="982"/>
                  </a:lnTo>
                  <a:lnTo>
                    <a:pt x="15600" y="3927"/>
                  </a:lnTo>
                  <a:cubicBezTo>
                    <a:pt x="15600" y="4469"/>
                    <a:pt x="16138" y="4909"/>
                    <a:pt x="16800" y="4909"/>
                  </a:cubicBezTo>
                  <a:lnTo>
                    <a:pt x="20400" y="4909"/>
                  </a:lnTo>
                  <a:lnTo>
                    <a:pt x="20400" y="14727"/>
                  </a:lnTo>
                  <a:cubicBezTo>
                    <a:pt x="20400" y="15269"/>
                    <a:pt x="19862" y="15709"/>
                    <a:pt x="19200" y="15709"/>
                  </a:cubicBezTo>
                  <a:lnTo>
                    <a:pt x="17400" y="15709"/>
                  </a:lnTo>
                  <a:cubicBezTo>
                    <a:pt x="17068" y="15709"/>
                    <a:pt x="16800" y="15929"/>
                    <a:pt x="16800" y="16200"/>
                  </a:cubicBezTo>
                  <a:cubicBezTo>
                    <a:pt x="16800" y="16472"/>
                    <a:pt x="17068" y="16691"/>
                    <a:pt x="17400" y="16691"/>
                  </a:cubicBezTo>
                  <a:lnTo>
                    <a:pt x="19200" y="16691"/>
                  </a:lnTo>
                  <a:cubicBezTo>
                    <a:pt x="20525" y="16691"/>
                    <a:pt x="21600" y="15812"/>
                    <a:pt x="21600" y="14727"/>
                  </a:cubicBezTo>
                  <a:lnTo>
                    <a:pt x="21600" y="3927"/>
                  </a:lnTo>
                  <a:cubicBezTo>
                    <a:pt x="21600" y="3927"/>
                    <a:pt x="17400" y="0"/>
                    <a:pt x="17400" y="0"/>
                  </a:cubicBezTo>
                  <a:close/>
                  <a:moveTo>
                    <a:pt x="3600" y="12273"/>
                  </a:moveTo>
                  <a:cubicBezTo>
                    <a:pt x="3600" y="12544"/>
                    <a:pt x="3868" y="12764"/>
                    <a:pt x="4200" y="12764"/>
                  </a:cubicBezTo>
                  <a:lnTo>
                    <a:pt x="11400" y="12764"/>
                  </a:lnTo>
                  <a:cubicBezTo>
                    <a:pt x="11732" y="12764"/>
                    <a:pt x="12000" y="12544"/>
                    <a:pt x="12000" y="12273"/>
                  </a:cubicBezTo>
                  <a:cubicBezTo>
                    <a:pt x="12000" y="12002"/>
                    <a:pt x="11732" y="11782"/>
                    <a:pt x="11400" y="11782"/>
                  </a:cubicBezTo>
                  <a:lnTo>
                    <a:pt x="4200" y="11782"/>
                  </a:lnTo>
                  <a:cubicBezTo>
                    <a:pt x="3868" y="11782"/>
                    <a:pt x="3600" y="12002"/>
                    <a:pt x="3600" y="12273"/>
                  </a:cubicBezTo>
                  <a:moveTo>
                    <a:pt x="4200" y="9818"/>
                  </a:moveTo>
                  <a:lnTo>
                    <a:pt x="6600" y="9818"/>
                  </a:lnTo>
                  <a:cubicBezTo>
                    <a:pt x="6932" y="9818"/>
                    <a:pt x="7200" y="9599"/>
                    <a:pt x="7200" y="9327"/>
                  </a:cubicBezTo>
                  <a:cubicBezTo>
                    <a:pt x="7200" y="9056"/>
                    <a:pt x="6932" y="8836"/>
                    <a:pt x="6600" y="8836"/>
                  </a:cubicBezTo>
                  <a:lnTo>
                    <a:pt x="4200" y="8836"/>
                  </a:lnTo>
                  <a:cubicBezTo>
                    <a:pt x="3868" y="8836"/>
                    <a:pt x="3600" y="9056"/>
                    <a:pt x="3600" y="9327"/>
                  </a:cubicBezTo>
                  <a:cubicBezTo>
                    <a:pt x="3600" y="9599"/>
                    <a:pt x="3868" y="9818"/>
                    <a:pt x="4200" y="9818"/>
                  </a:cubicBezTo>
                  <a:moveTo>
                    <a:pt x="9000" y="17673"/>
                  </a:moveTo>
                  <a:lnTo>
                    <a:pt x="4200" y="17673"/>
                  </a:lnTo>
                  <a:cubicBezTo>
                    <a:pt x="3868" y="17673"/>
                    <a:pt x="3600" y="17893"/>
                    <a:pt x="3600" y="18164"/>
                  </a:cubicBezTo>
                  <a:cubicBezTo>
                    <a:pt x="3600" y="18435"/>
                    <a:pt x="3868" y="18655"/>
                    <a:pt x="4200" y="18655"/>
                  </a:cubicBezTo>
                  <a:lnTo>
                    <a:pt x="9000" y="18655"/>
                  </a:lnTo>
                  <a:cubicBezTo>
                    <a:pt x="9332" y="18655"/>
                    <a:pt x="9600" y="18435"/>
                    <a:pt x="9600" y="18164"/>
                  </a:cubicBezTo>
                  <a:cubicBezTo>
                    <a:pt x="9600" y="17893"/>
                    <a:pt x="9332" y="17673"/>
                    <a:pt x="9000" y="17673"/>
                  </a:cubicBezTo>
                  <a:moveTo>
                    <a:pt x="11400" y="14727"/>
                  </a:moveTo>
                  <a:lnTo>
                    <a:pt x="4200" y="14727"/>
                  </a:lnTo>
                  <a:cubicBezTo>
                    <a:pt x="3868" y="14727"/>
                    <a:pt x="3600" y="14947"/>
                    <a:pt x="3600" y="15218"/>
                  </a:cubicBezTo>
                  <a:cubicBezTo>
                    <a:pt x="3600" y="15490"/>
                    <a:pt x="3868" y="15709"/>
                    <a:pt x="4200" y="15709"/>
                  </a:cubicBezTo>
                  <a:lnTo>
                    <a:pt x="11400" y="15709"/>
                  </a:lnTo>
                  <a:cubicBezTo>
                    <a:pt x="11732" y="15709"/>
                    <a:pt x="12000" y="15490"/>
                    <a:pt x="12000" y="15218"/>
                  </a:cubicBezTo>
                  <a:cubicBezTo>
                    <a:pt x="12000" y="14947"/>
                    <a:pt x="11732" y="14727"/>
                    <a:pt x="11400" y="1472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385D62E5-E085-4357-842A-7BFC06DCD5D3}"/>
              </a:ext>
            </a:extLst>
          </p:cNvPr>
          <p:cNvGrpSpPr/>
          <p:nvPr/>
        </p:nvGrpSpPr>
        <p:grpSpPr>
          <a:xfrm>
            <a:off x="4441937" y="1676259"/>
            <a:ext cx="1107093" cy="1107093"/>
            <a:chOff x="6353179" y="1910660"/>
            <a:chExt cx="1107093" cy="1107093"/>
          </a:xfrm>
        </p:grpSpPr>
        <p:sp>
          <p:nvSpPr>
            <p:cNvPr id="13" name="Oval 22">
              <a:extLst>
                <a:ext uri="{FF2B5EF4-FFF2-40B4-BE49-F238E27FC236}">
                  <a16:creationId xmlns:a16="http://schemas.microsoft.com/office/drawing/2014/main" id="{86371382-F619-447C-A9EC-17DD75121455}"/>
                </a:ext>
              </a:extLst>
            </p:cNvPr>
            <p:cNvSpPr/>
            <p:nvPr/>
          </p:nvSpPr>
          <p:spPr>
            <a:xfrm>
              <a:off x="6353179" y="1910660"/>
              <a:ext cx="1107093" cy="1107093"/>
            </a:xfrm>
            <a:prstGeom prst="ellipse">
              <a:avLst/>
            </a:prstGeom>
            <a:solidFill>
              <a:srgbClr val="2D3192"/>
            </a:soli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sp>
          <p:nvSpPr>
            <p:cNvPr id="16" name="Shape 2592">
              <a:extLst>
                <a:ext uri="{FF2B5EF4-FFF2-40B4-BE49-F238E27FC236}">
                  <a16:creationId xmlns:a16="http://schemas.microsoft.com/office/drawing/2014/main" id="{B9246E06-252D-497C-9C72-0A95FAC31027}"/>
                </a:ext>
              </a:extLst>
            </p:cNvPr>
            <p:cNvSpPr/>
            <p:nvPr/>
          </p:nvSpPr>
          <p:spPr>
            <a:xfrm>
              <a:off x="6690371" y="2247852"/>
              <a:ext cx="432708" cy="432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948608" y="3051899"/>
            <a:ext cx="30617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Решение Министра внутренних дел Российской Федерации генерала полиции Российской Федерации В.А. Колокольцева (</a:t>
            </a:r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докладная записка</a:t>
            </a:r>
          </a:p>
          <a:p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О развитии информационных систем Госавтоинспекции</a:t>
            </a:r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» </a:t>
            </a:r>
          </a:p>
          <a:p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от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30 июля 2021 г. № </a:t>
            </a:r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18382)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01189" y="3051899"/>
            <a:ext cx="33517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Постановление Правительства Российской Федерации от 10 октября 2020 г. № </a:t>
            </a:r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1646 </a:t>
            </a:r>
          </a:p>
          <a:p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О мерах по обеспечению эффективности мероприятий по использованию информационно-коммуникационных технологий в деятельности федеральных органов исполнительной </a:t>
            </a:r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власти </a:t>
            </a:r>
          </a:p>
          <a:p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органов управления государственными внебюджетными фондами»</a:t>
            </a:r>
          </a:p>
        </p:txBody>
      </p:sp>
      <p:sp>
        <p:nvSpPr>
          <p:cNvPr id="17" name="Oval 22">
            <a:extLst>
              <a:ext uri="{FF2B5EF4-FFF2-40B4-BE49-F238E27FC236}">
                <a16:creationId xmlns:a16="http://schemas.microsoft.com/office/drawing/2014/main" id="{BEC3E391-6203-464D-84B6-9E933B4EC850}"/>
              </a:ext>
            </a:extLst>
          </p:cNvPr>
          <p:cNvSpPr/>
          <p:nvPr/>
        </p:nvSpPr>
        <p:spPr>
          <a:xfrm>
            <a:off x="7948608" y="1660645"/>
            <a:ext cx="1107093" cy="1107093"/>
          </a:xfrm>
          <a:prstGeom prst="ellipse">
            <a:avLst/>
          </a:prstGeom>
          <a:solidFill>
            <a:srgbClr val="2D3192"/>
          </a:solidFill>
          <a:ln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21" name="Shape 2532">
            <a:extLst>
              <a:ext uri="{FF2B5EF4-FFF2-40B4-BE49-F238E27FC236}">
                <a16:creationId xmlns:a16="http://schemas.microsoft.com/office/drawing/2014/main" id="{6B1E81C8-2DF5-45FD-B72E-4BC2041E6798}"/>
              </a:ext>
            </a:extLst>
          </p:cNvPr>
          <p:cNvSpPr/>
          <p:nvPr/>
        </p:nvSpPr>
        <p:spPr>
          <a:xfrm>
            <a:off x="8343171" y="2019878"/>
            <a:ext cx="317967" cy="388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5252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688651" y="346203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10">
            <a:extLst>
              <a:ext uri="{FF2B5EF4-FFF2-40B4-BE49-F238E27FC236}">
                <a16:creationId xmlns:a16="http://schemas.microsoft.com/office/drawing/2014/main" id="{28864CBD-1598-429C-BD7C-5C893819A789}"/>
              </a:ext>
            </a:extLst>
          </p:cNvPr>
          <p:cNvSpPr/>
          <p:nvPr/>
        </p:nvSpPr>
        <p:spPr>
          <a:xfrm>
            <a:off x="9083941" y="2498368"/>
            <a:ext cx="2795578" cy="3175974"/>
          </a:xfrm>
          <a:custGeom>
            <a:avLst/>
            <a:gdLst>
              <a:gd name="connsiteX0" fmla="*/ 0 w 2795578"/>
              <a:gd name="connsiteY0" fmla="*/ 0 h 3175974"/>
              <a:gd name="connsiteX1" fmla="*/ 2795578 w 2795578"/>
              <a:gd name="connsiteY1" fmla="*/ 0 h 3175974"/>
              <a:gd name="connsiteX2" fmla="*/ 2795578 w 2795578"/>
              <a:gd name="connsiteY2" fmla="*/ 3175975 h 3175974"/>
              <a:gd name="connsiteX3" fmla="*/ 0 w 2795578"/>
              <a:gd name="connsiteY3" fmla="*/ 3175975 h 317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578" h="3175974">
                <a:moveTo>
                  <a:pt x="0" y="0"/>
                </a:moveTo>
                <a:lnTo>
                  <a:pt x="2795578" y="0"/>
                </a:lnTo>
                <a:lnTo>
                  <a:pt x="2795578" y="3175975"/>
                </a:lnTo>
                <a:lnTo>
                  <a:pt x="0" y="3175975"/>
                </a:lnTo>
                <a:close/>
              </a:path>
            </a:pathLst>
          </a:custGeom>
          <a:solidFill>
            <a:srgbClr val="B3C6E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197161" y="4311057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0141" y="3800073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11430" y="3298746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1" name="Полилиния: фигура 12">
            <a:extLst>
              <a:ext uri="{FF2B5EF4-FFF2-40B4-BE49-F238E27FC236}">
                <a16:creationId xmlns:a16="http://schemas.microsoft.com/office/drawing/2014/main" id="{0CBDCBC2-C5E8-4356-A1D3-B5D0C0CC7DA0}"/>
              </a:ext>
            </a:extLst>
          </p:cNvPr>
          <p:cNvSpPr/>
          <p:nvPr/>
        </p:nvSpPr>
        <p:spPr>
          <a:xfrm>
            <a:off x="279585" y="1218187"/>
            <a:ext cx="7812363" cy="1069725"/>
          </a:xfrm>
          <a:custGeom>
            <a:avLst/>
            <a:gdLst>
              <a:gd name="connsiteX0" fmla="*/ 0 w 8837752"/>
              <a:gd name="connsiteY0" fmla="*/ 0 h 1069725"/>
              <a:gd name="connsiteX1" fmla="*/ 8837752 w 8837752"/>
              <a:gd name="connsiteY1" fmla="*/ 0 h 1069725"/>
              <a:gd name="connsiteX2" fmla="*/ 8837752 w 8837752"/>
              <a:gd name="connsiteY2" fmla="*/ 1069725 h 1069725"/>
              <a:gd name="connsiteX3" fmla="*/ 0 w 8837752"/>
              <a:gd name="connsiteY3" fmla="*/ 1069725 h 106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37752" h="1069725">
                <a:moveTo>
                  <a:pt x="0" y="0"/>
                </a:moveTo>
                <a:lnTo>
                  <a:pt x="8837752" y="0"/>
                </a:lnTo>
                <a:lnTo>
                  <a:pt x="8837752" y="1069725"/>
                </a:lnTo>
                <a:lnTo>
                  <a:pt x="0" y="1069725"/>
                </a:lnTo>
                <a:close/>
              </a:path>
            </a:pathLst>
          </a:custGeom>
          <a:solidFill>
            <a:srgbClr val="E9EAF0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3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391331" y="1670577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2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1968484" y="1664610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2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4997193" y="1641711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1" name="Полилиния: фигура 17">
            <a:extLst>
              <a:ext uri="{FF2B5EF4-FFF2-40B4-BE49-F238E27FC236}">
                <a16:creationId xmlns:a16="http://schemas.microsoft.com/office/drawing/2014/main" id="{F8964C51-5F20-4FC2-A6FF-5A8A15EE6027}"/>
              </a:ext>
            </a:extLst>
          </p:cNvPr>
          <p:cNvSpPr/>
          <p:nvPr/>
        </p:nvSpPr>
        <p:spPr>
          <a:xfrm>
            <a:off x="3513908" y="1656377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20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Взаимодействие с ЕСИА</a:t>
            </a:r>
          </a:p>
        </p:txBody>
      </p:sp>
      <p:sp>
        <p:nvSpPr>
          <p:cNvPr id="79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223689" y="2411370"/>
            <a:ext cx="8501868" cy="431389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32094" y="3030758"/>
            <a:ext cx="2580954" cy="35751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45908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3701660" y="397676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3701660" y="541811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3701660" y="592446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27824" y="3154543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4230274" y="408529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3713323" y="602800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3744061" y="551851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3917465" y="450945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3653892" y="348624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3701660" y="493714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3845461" y="499265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43" name="Полилиния: фигура 18">
            <a:extLst>
              <a:ext uri="{FF2B5EF4-FFF2-40B4-BE49-F238E27FC236}">
                <a16:creationId xmlns:a16="http://schemas.microsoft.com/office/drawing/2014/main" id="{8380D75E-F2FC-46A6-88F3-C4E5A3BEDEF5}"/>
              </a:ext>
            </a:extLst>
          </p:cNvPr>
          <p:cNvSpPr/>
          <p:nvPr/>
        </p:nvSpPr>
        <p:spPr>
          <a:xfrm>
            <a:off x="6450129" y="1641711"/>
            <a:ext cx="1361212" cy="519528"/>
          </a:xfrm>
          <a:custGeom>
            <a:avLst/>
            <a:gdLst>
              <a:gd name="connsiteX0" fmla="*/ 0 w 1361212"/>
              <a:gd name="connsiteY0" fmla="*/ 0 h 519528"/>
              <a:gd name="connsiteX1" fmla="*/ 1361213 w 1361212"/>
              <a:gd name="connsiteY1" fmla="*/ 0 h 519528"/>
              <a:gd name="connsiteX2" fmla="*/ 1361213 w 1361212"/>
              <a:gd name="connsiteY2" fmla="*/ 519528 h 519528"/>
              <a:gd name="connsiteX3" fmla="*/ 0 w 1361212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1212" h="519528">
                <a:moveTo>
                  <a:pt x="0" y="0"/>
                </a:moveTo>
                <a:lnTo>
                  <a:pt x="1361213" y="0"/>
                </a:lnTo>
                <a:lnTo>
                  <a:pt x="1361213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1C103B-E9D4-40E2-85F4-BDC2ECF27E47}"/>
              </a:ext>
            </a:extLst>
          </p:cNvPr>
          <p:cNvSpPr txBox="1"/>
          <p:nvPr/>
        </p:nvSpPr>
        <p:spPr>
          <a:xfrm>
            <a:off x="3401530" y="1277487"/>
            <a:ext cx="4565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Инфраструктура предоставления </a:t>
            </a:r>
            <a:r>
              <a:rPr lang="ru-RU" sz="1200" dirty="0" err="1">
                <a:latin typeface="Montserrat" panose="00000500000000000000" pitchFamily="2" charset="-52"/>
              </a:rPr>
              <a:t>госуслуг</a:t>
            </a:r>
            <a:r>
              <a:rPr lang="ru-RU" sz="1200" dirty="0">
                <a:latin typeface="Montserrat" panose="00000500000000000000" pitchFamily="2" charset="-52"/>
              </a:rPr>
              <a:t> в </a:t>
            </a:r>
            <a:r>
              <a:rPr lang="ru-RU" sz="1200" dirty="0" err="1">
                <a:latin typeface="Montserrat" panose="00000500000000000000" pitchFamily="2" charset="-52"/>
              </a:rPr>
              <a:t>эл.форме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A8925D4-A7BF-4C2A-BD76-99F27117ACA5}"/>
              </a:ext>
            </a:extLst>
          </p:cNvPr>
          <p:cNvSpPr txBox="1"/>
          <p:nvPr/>
        </p:nvSpPr>
        <p:spPr>
          <a:xfrm>
            <a:off x="769610" y="1771233"/>
            <a:ext cx="6046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ЕПГУ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4396338-159E-4D7B-A2AE-C371842F0E7C}"/>
              </a:ext>
            </a:extLst>
          </p:cNvPr>
          <p:cNvSpPr txBox="1"/>
          <p:nvPr/>
        </p:nvSpPr>
        <p:spPr>
          <a:xfrm>
            <a:off x="2453714" y="1762976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ЕСИА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01DE418-0770-43EE-B281-1DD9CFDC6C10}"/>
              </a:ext>
            </a:extLst>
          </p:cNvPr>
          <p:cNvSpPr txBox="1"/>
          <p:nvPr/>
        </p:nvSpPr>
        <p:spPr>
          <a:xfrm>
            <a:off x="3824896" y="1762976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ЕС НСИ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61ADE7B-E006-46EE-B10B-1C35118CF9F5}"/>
              </a:ext>
            </a:extLst>
          </p:cNvPr>
          <p:cNvSpPr txBox="1"/>
          <p:nvPr/>
        </p:nvSpPr>
        <p:spPr>
          <a:xfrm>
            <a:off x="6797150" y="1762976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СМЭВ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F1E4844-261D-4589-80D4-3DA1A20AB205}"/>
              </a:ext>
            </a:extLst>
          </p:cNvPr>
          <p:cNvSpPr txBox="1"/>
          <p:nvPr/>
        </p:nvSpPr>
        <p:spPr>
          <a:xfrm>
            <a:off x="5156663" y="1762976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ЕИП НСУД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8979416" y="2111641"/>
            <a:ext cx="3004768" cy="3691142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Полилиния: фигура 13">
            <a:extLst>
              <a:ext uri="{FF2B5EF4-FFF2-40B4-BE49-F238E27FC236}">
                <a16:creationId xmlns:a16="http://schemas.microsoft.com/office/drawing/2014/main" id="{5E4B25D9-489D-4E99-8FE9-0F477E6E4BA0}"/>
              </a:ext>
            </a:extLst>
          </p:cNvPr>
          <p:cNvSpPr/>
          <p:nvPr/>
        </p:nvSpPr>
        <p:spPr>
          <a:xfrm>
            <a:off x="9208301" y="1974057"/>
            <a:ext cx="850687" cy="58073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0A2A6A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Полилиния: фигура 20">
            <a:extLst>
              <a:ext uri="{FF2B5EF4-FFF2-40B4-BE49-F238E27FC236}">
                <a16:creationId xmlns:a16="http://schemas.microsoft.com/office/drawing/2014/main" id="{7EBDD241-DDBF-453D-B460-D1B1A51E0B90}"/>
              </a:ext>
            </a:extLst>
          </p:cNvPr>
          <p:cNvSpPr/>
          <p:nvPr/>
        </p:nvSpPr>
        <p:spPr>
          <a:xfrm>
            <a:off x="9208301" y="2772412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24">
            <a:extLst>
              <a:ext uri="{FF2B5EF4-FFF2-40B4-BE49-F238E27FC236}">
                <a16:creationId xmlns:a16="http://schemas.microsoft.com/office/drawing/2014/main" id="{979AD8CC-DD0D-4333-A3A1-AC5415AA946A}"/>
              </a:ext>
            </a:extLst>
          </p:cNvPr>
          <p:cNvSpPr/>
          <p:nvPr/>
        </p:nvSpPr>
        <p:spPr>
          <a:xfrm>
            <a:off x="9208301" y="4820420"/>
            <a:ext cx="1430708" cy="423866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Полилиния: фигура 25">
            <a:extLst>
              <a:ext uri="{FF2B5EF4-FFF2-40B4-BE49-F238E27FC236}">
                <a16:creationId xmlns:a16="http://schemas.microsoft.com/office/drawing/2014/main" id="{BDAF40F9-7E36-4112-91A5-5B647AC3795A}"/>
              </a:ext>
            </a:extLst>
          </p:cNvPr>
          <p:cNvSpPr/>
          <p:nvPr/>
        </p:nvSpPr>
        <p:spPr>
          <a:xfrm>
            <a:off x="10741705" y="2779727"/>
            <a:ext cx="1026958" cy="2464559"/>
          </a:xfrm>
          <a:custGeom>
            <a:avLst/>
            <a:gdLst>
              <a:gd name="connsiteX0" fmla="*/ 0 w 1026958"/>
              <a:gd name="connsiteY0" fmla="*/ 0 h 2464559"/>
              <a:gd name="connsiteX1" fmla="*/ 1026958 w 1026958"/>
              <a:gd name="connsiteY1" fmla="*/ 0 h 2464559"/>
              <a:gd name="connsiteX2" fmla="*/ 1026958 w 1026958"/>
              <a:gd name="connsiteY2" fmla="*/ 2464560 h 2464559"/>
              <a:gd name="connsiteX3" fmla="*/ 0 w 1026958"/>
              <a:gd name="connsiteY3" fmla="*/ 2464560 h 246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958" h="2464559">
                <a:moveTo>
                  <a:pt x="0" y="0"/>
                </a:moveTo>
                <a:lnTo>
                  <a:pt x="1026958" y="0"/>
                </a:lnTo>
                <a:lnTo>
                  <a:pt x="1026958" y="2464560"/>
                </a:lnTo>
                <a:lnTo>
                  <a:pt x="0" y="2464560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26">
            <a:extLst>
              <a:ext uri="{FF2B5EF4-FFF2-40B4-BE49-F238E27FC236}">
                <a16:creationId xmlns:a16="http://schemas.microsoft.com/office/drawing/2014/main" id="{8EB6ADC6-1AE1-4ED2-B52F-997A63B57185}"/>
              </a:ext>
            </a:extLst>
          </p:cNvPr>
          <p:cNvSpPr/>
          <p:nvPr/>
        </p:nvSpPr>
        <p:spPr>
          <a:xfrm>
            <a:off x="10805714" y="3360591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Полилиния: фигура 27">
            <a:extLst>
              <a:ext uri="{FF2B5EF4-FFF2-40B4-BE49-F238E27FC236}">
                <a16:creationId xmlns:a16="http://schemas.microsoft.com/office/drawing/2014/main" id="{0D215552-7867-4EBB-BA1E-9B3E2B54058D}"/>
              </a:ext>
            </a:extLst>
          </p:cNvPr>
          <p:cNvSpPr/>
          <p:nvPr/>
        </p:nvSpPr>
        <p:spPr>
          <a:xfrm>
            <a:off x="10805714" y="3796416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28">
            <a:extLst>
              <a:ext uri="{FF2B5EF4-FFF2-40B4-BE49-F238E27FC236}">
                <a16:creationId xmlns:a16="http://schemas.microsoft.com/office/drawing/2014/main" id="{34485538-22B5-47F7-8E38-4CA4F372911A}"/>
              </a:ext>
            </a:extLst>
          </p:cNvPr>
          <p:cNvSpPr/>
          <p:nvPr/>
        </p:nvSpPr>
        <p:spPr>
          <a:xfrm>
            <a:off x="10805714" y="4820420"/>
            <a:ext cx="898940" cy="347759"/>
          </a:xfrm>
          <a:custGeom>
            <a:avLst/>
            <a:gdLst>
              <a:gd name="connsiteX0" fmla="*/ 0 w 898940"/>
              <a:gd name="connsiteY0" fmla="*/ 0 h 347759"/>
              <a:gd name="connsiteX1" fmla="*/ 898941 w 898940"/>
              <a:gd name="connsiteY1" fmla="*/ 0 h 347759"/>
              <a:gd name="connsiteX2" fmla="*/ 898941 w 898940"/>
              <a:gd name="connsiteY2" fmla="*/ 347759 h 347759"/>
              <a:gd name="connsiteX3" fmla="*/ 0 w 898940"/>
              <a:gd name="connsiteY3" fmla="*/ 347759 h 34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940" h="347759">
                <a:moveTo>
                  <a:pt x="0" y="0"/>
                </a:moveTo>
                <a:lnTo>
                  <a:pt x="898941" y="0"/>
                </a:lnTo>
                <a:lnTo>
                  <a:pt x="898941" y="347759"/>
                </a:lnTo>
                <a:lnTo>
                  <a:pt x="0" y="347759"/>
                </a:lnTo>
                <a:close/>
              </a:path>
            </a:pathLst>
          </a:custGeom>
          <a:solidFill>
            <a:srgbClr val="FFFFFF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C9B4879-11CA-4620-AA48-EEEF57488FA7}"/>
              </a:ext>
            </a:extLst>
          </p:cNvPr>
          <p:cNvSpPr txBox="1"/>
          <p:nvPr/>
        </p:nvSpPr>
        <p:spPr>
          <a:xfrm>
            <a:off x="9362576" y="213130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96FA2F-0BB5-47A4-AC71-AC8B291D557C}"/>
              </a:ext>
            </a:extLst>
          </p:cNvPr>
          <p:cNvSpPr txBox="1"/>
          <p:nvPr/>
        </p:nvSpPr>
        <p:spPr>
          <a:xfrm>
            <a:off x="9567628" y="2845000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139E64-0B9D-4608-86E3-FCEE6497CAA4}"/>
              </a:ext>
            </a:extLst>
          </p:cNvPr>
          <p:cNvSpPr txBox="1"/>
          <p:nvPr/>
        </p:nvSpPr>
        <p:spPr>
          <a:xfrm>
            <a:off x="9251840" y="3784124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Геопространст-</a:t>
            </a:r>
          </a:p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венные данные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149933B-CEF0-411B-A4F7-C0926A36E29E}"/>
              </a:ext>
            </a:extLst>
          </p:cNvPr>
          <p:cNvSpPr txBox="1"/>
          <p:nvPr/>
        </p:nvSpPr>
        <p:spPr>
          <a:xfrm>
            <a:off x="9143642" y="4310856"/>
            <a:ext cx="15600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Обработка биоме-</a:t>
            </a:r>
          </a:p>
          <a:p>
            <a:pPr algn="ctr"/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трических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данных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5760E-6066-43D0-912B-09FB80E1D1DB}"/>
              </a:ext>
            </a:extLst>
          </p:cNvPr>
          <p:cNvSpPr txBox="1"/>
          <p:nvPr/>
        </p:nvSpPr>
        <p:spPr>
          <a:xfrm>
            <a:off x="9664608" y="4891180"/>
            <a:ext cx="5180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8D50CC0-EA93-4FB3-8BD1-691BB262ABC7}"/>
              </a:ext>
            </a:extLst>
          </p:cNvPr>
          <p:cNvSpPr txBox="1"/>
          <p:nvPr/>
        </p:nvSpPr>
        <p:spPr>
          <a:xfrm>
            <a:off x="10252479" y="2176352"/>
            <a:ext cx="173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27B905-1556-4E0D-AC56-CA8865C2F14F}"/>
              </a:ext>
            </a:extLst>
          </p:cNvPr>
          <p:cNvSpPr txBox="1"/>
          <p:nvPr/>
        </p:nvSpPr>
        <p:spPr>
          <a:xfrm>
            <a:off x="10957569" y="2747471"/>
            <a:ext cx="81785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реестры</a:t>
            </a:r>
          </a:p>
          <a:p>
            <a:pPr algn="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МВД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E5421D-EDD1-4111-98B1-17B0B77AC51F}"/>
              </a:ext>
            </a:extLst>
          </p:cNvPr>
          <p:cNvSpPr txBox="1"/>
          <p:nvPr/>
        </p:nvSpPr>
        <p:spPr>
          <a:xfrm>
            <a:off x="9448436" y="5383127"/>
            <a:ext cx="20665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latin typeface="Montserrat" panose="00000500000000000000" pitchFamily="2" charset="-52"/>
              </a:rPr>
              <a:t>Система ОИБ ИСОД МВД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5AF02A-BABA-4A41-A337-42BC9433D45A}"/>
              </a:ext>
            </a:extLst>
          </p:cNvPr>
          <p:cNvSpPr txBox="1"/>
          <p:nvPr/>
        </p:nvSpPr>
        <p:spPr>
          <a:xfrm>
            <a:off x="10945644" y="3403665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F32147E-2A7B-49A5-BBEF-1F6C83D95BA7}"/>
              </a:ext>
            </a:extLst>
          </p:cNvPr>
          <p:cNvSpPr txBox="1"/>
          <p:nvPr/>
        </p:nvSpPr>
        <p:spPr>
          <a:xfrm>
            <a:off x="10933621" y="3833467"/>
            <a:ext cx="6431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30592B0-2B42-473E-960A-4DDB2C8A4616}"/>
              </a:ext>
            </a:extLst>
          </p:cNvPr>
          <p:cNvSpPr txBox="1"/>
          <p:nvPr/>
        </p:nvSpPr>
        <p:spPr>
          <a:xfrm>
            <a:off x="10770919" y="4869501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>
                <a:solidFill>
                  <a:srgbClr val="525760"/>
                </a:solidFill>
                <a:latin typeface="Montserrat" panose="00000500000000000000" pitchFamily="2" charset="-52"/>
              </a:rPr>
              <a:t>Реестр </a:t>
            </a:r>
            <a:r>
              <a:rPr lang="en-US" sz="1100">
                <a:solidFill>
                  <a:srgbClr val="525760"/>
                </a:solidFill>
                <a:latin typeface="Montserrat" panose="00000500000000000000" pitchFamily="2" charset="-52"/>
              </a:rPr>
              <a:t>NN</a:t>
            </a:r>
            <a:endParaRPr lang="ru-RU" sz="110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1989596" y="2503868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Информационные системы ЕЦП ГИБДД</a:t>
            </a: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8596821" y="3875796"/>
            <a:ext cx="553676" cy="296204"/>
          </a:xfrm>
          <a:prstGeom prst="triangl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 rot="5400000">
            <a:off x="8387733" y="3862792"/>
            <a:ext cx="782685" cy="273549"/>
          </a:xfrm>
          <a:prstGeom prst="triangle">
            <a:avLst>
              <a:gd name="adj" fmla="val 5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44137" y="4408280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9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44137" y="5123538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0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44138" y="3682621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1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56995" y="5823831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22885" y="3855762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68189" y="5290513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91517" y="4592593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09129" y="5985595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cxnSp>
        <p:nvCxnSpPr>
          <p:cNvPr id="7" name="Соединительная линия уступом 6"/>
          <p:cNvCxnSpPr>
            <a:stCxn id="109" idx="3"/>
            <a:endCxn id="126" idx="1"/>
          </p:cNvCxnSpPr>
          <p:nvPr/>
        </p:nvCxnSpPr>
        <p:spPr>
          <a:xfrm flipV="1">
            <a:off x="2659542" y="3686302"/>
            <a:ext cx="994350" cy="2414709"/>
          </a:xfrm>
          <a:prstGeom prst="bentConnector3">
            <a:avLst>
              <a:gd name="adj1" fmla="val 5000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flipV="1">
            <a:off x="6148638" y="2409833"/>
            <a:ext cx="3048523" cy="1255442"/>
          </a:xfrm>
          <a:prstGeom prst="bentConnector3">
            <a:avLst>
              <a:gd name="adj1" fmla="val 5000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rot="10800000">
            <a:off x="2699911" y="2181560"/>
            <a:ext cx="6497252" cy="137199"/>
          </a:xfrm>
          <a:prstGeom prst="bentConnector3">
            <a:avLst>
              <a:gd name="adj1" fmla="val 10004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Соединительная линия уступом 91"/>
          <p:cNvCxnSpPr/>
          <p:nvPr/>
        </p:nvCxnSpPr>
        <p:spPr>
          <a:xfrm rot="10800000">
            <a:off x="2689751" y="2181560"/>
            <a:ext cx="6497252" cy="137199"/>
          </a:xfrm>
          <a:prstGeom prst="bentConnector3">
            <a:avLst>
              <a:gd name="adj1" fmla="val 100040"/>
            </a:avLst>
          </a:prstGeom>
          <a:ln w="28575">
            <a:solidFill>
              <a:schemeClr val="bg2">
                <a:lumMod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Соединительная линия уступом 94"/>
          <p:cNvCxnSpPr/>
          <p:nvPr/>
        </p:nvCxnSpPr>
        <p:spPr>
          <a:xfrm flipV="1">
            <a:off x="6158516" y="2409833"/>
            <a:ext cx="3038645" cy="1272788"/>
          </a:xfrm>
          <a:prstGeom prst="bentConnector3">
            <a:avLst>
              <a:gd name="adj1" fmla="val 50000"/>
            </a:avLst>
          </a:prstGeom>
          <a:ln w="28575">
            <a:solidFill>
              <a:schemeClr val="bg2">
                <a:lumMod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>
            <a:stCxn id="126" idx="1"/>
            <a:endCxn id="109" idx="3"/>
          </p:cNvCxnSpPr>
          <p:nvPr/>
        </p:nvCxnSpPr>
        <p:spPr>
          <a:xfrm rot="10800000" flipV="1">
            <a:off x="2659542" y="3686301"/>
            <a:ext cx="994350" cy="2414709"/>
          </a:xfrm>
          <a:prstGeom prst="bentConnector3">
            <a:avLst>
              <a:gd name="adj1" fmla="val 50000"/>
            </a:avLst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9473049" y="3355312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  <p:sp>
        <p:nvSpPr>
          <p:cNvPr id="106" name="Полилиния: фигура 105">
            <a:extLst>
              <a:ext uri="{FF2B5EF4-FFF2-40B4-BE49-F238E27FC236}">
                <a16:creationId xmlns:a16="http://schemas.microsoft.com/office/drawing/2014/main" id="{427F9183-6A39-4919-BF5B-FB4AA2D43CF4}"/>
              </a:ext>
            </a:extLst>
          </p:cNvPr>
          <p:cNvSpPr/>
          <p:nvPr/>
        </p:nvSpPr>
        <p:spPr>
          <a:xfrm>
            <a:off x="6859687" y="3832902"/>
            <a:ext cx="1717105" cy="2750105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0" name="Полилиния: фигура 109">
            <a:extLst>
              <a:ext uri="{FF2B5EF4-FFF2-40B4-BE49-F238E27FC236}">
                <a16:creationId xmlns:a16="http://schemas.microsoft.com/office/drawing/2014/main" id="{8E3754BF-E59F-4572-A8F6-D673639DEDB7}"/>
              </a:ext>
            </a:extLst>
          </p:cNvPr>
          <p:cNvSpPr/>
          <p:nvPr/>
        </p:nvSpPr>
        <p:spPr>
          <a:xfrm>
            <a:off x="6998660" y="5061816"/>
            <a:ext cx="1434991" cy="4235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1" name="Полилиния: фигура 110">
            <a:extLst>
              <a:ext uri="{FF2B5EF4-FFF2-40B4-BE49-F238E27FC236}">
                <a16:creationId xmlns:a16="http://schemas.microsoft.com/office/drawing/2014/main" id="{8C3E2BC6-6584-4BE5-8003-E8E0C31D3397}"/>
              </a:ext>
            </a:extLst>
          </p:cNvPr>
          <p:cNvSpPr/>
          <p:nvPr/>
        </p:nvSpPr>
        <p:spPr>
          <a:xfrm>
            <a:off x="6998662" y="5567371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2" name="Полилиния: фигура 111">
            <a:extLst>
              <a:ext uri="{FF2B5EF4-FFF2-40B4-BE49-F238E27FC236}">
                <a16:creationId xmlns:a16="http://schemas.microsoft.com/office/drawing/2014/main" id="{0BEF5EBF-6939-49E6-9EB8-05C43F00FA55}"/>
              </a:ext>
            </a:extLst>
          </p:cNvPr>
          <p:cNvSpPr/>
          <p:nvPr/>
        </p:nvSpPr>
        <p:spPr>
          <a:xfrm>
            <a:off x="7000245" y="4533189"/>
            <a:ext cx="1434991" cy="44662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CEC0872-EE1A-4DE3-83F5-C752C51B0338}"/>
              </a:ext>
            </a:extLst>
          </p:cNvPr>
          <p:cNvSpPr txBox="1"/>
          <p:nvPr/>
        </p:nvSpPr>
        <p:spPr>
          <a:xfrm>
            <a:off x="6869550" y="3907478"/>
            <a:ext cx="1734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997DE17-887E-4ADF-92DC-30FCC1259F21}"/>
              </a:ext>
            </a:extLst>
          </p:cNvPr>
          <p:cNvSpPr txBox="1"/>
          <p:nvPr/>
        </p:nvSpPr>
        <p:spPr>
          <a:xfrm>
            <a:off x="7363590" y="4650868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181F2BB-F1CD-4A65-A316-E618814C1332}"/>
              </a:ext>
            </a:extLst>
          </p:cNvPr>
          <p:cNvSpPr txBox="1"/>
          <p:nvPr/>
        </p:nvSpPr>
        <p:spPr>
          <a:xfrm>
            <a:off x="7117355" y="5639075"/>
            <a:ext cx="1233461" cy="33855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9BFC1E68-826D-4F6D-8977-9ED22D9FC85E}"/>
              </a:ext>
            </a:extLst>
          </p:cNvPr>
          <p:cNvSpPr txBox="1"/>
          <p:nvPr/>
        </p:nvSpPr>
        <p:spPr>
          <a:xfrm>
            <a:off x="7121843" y="5119281"/>
            <a:ext cx="12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17" name="Полилиния: фигура 116">
            <a:extLst>
              <a:ext uri="{FF2B5EF4-FFF2-40B4-BE49-F238E27FC236}">
                <a16:creationId xmlns:a16="http://schemas.microsoft.com/office/drawing/2014/main" id="{CA8BFF62-60A9-4FB6-B9AB-BAB66DEF4C82}"/>
              </a:ext>
            </a:extLst>
          </p:cNvPr>
          <p:cNvSpPr/>
          <p:nvPr/>
        </p:nvSpPr>
        <p:spPr>
          <a:xfrm>
            <a:off x="7000681" y="6085589"/>
            <a:ext cx="1434991" cy="4362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82E18DB3-0A7E-4C69-8DC7-1A74A5CA4715}"/>
              </a:ext>
            </a:extLst>
          </p:cNvPr>
          <p:cNvSpPr txBox="1"/>
          <p:nvPr/>
        </p:nvSpPr>
        <p:spPr>
          <a:xfrm>
            <a:off x="7122032" y="6072867"/>
            <a:ext cx="1325193" cy="461665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Иные реестры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(при наличии правовых оснований)</a:t>
            </a:r>
          </a:p>
        </p:txBody>
      </p:sp>
    </p:spTree>
    <p:extLst>
      <p:ext uri="{BB962C8B-B14F-4D97-AF65-F5344CB8AC3E}">
        <p14:creationId xmlns:p14="http://schemas.microsoft.com/office/powerpoint/2010/main" val="28012226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9486369" y="5016426"/>
            <a:ext cx="465628" cy="365125"/>
          </a:xfrm>
        </p:spPr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21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Взаимодействие с региональными сегментами ЕЦП ГИБДД</a:t>
            </a:r>
          </a:p>
        </p:txBody>
      </p:sp>
      <p:sp>
        <p:nvSpPr>
          <p:cNvPr id="56" name="Полилиния: фигура 9">
            <a:extLst>
              <a:ext uri="{FF2B5EF4-FFF2-40B4-BE49-F238E27FC236}">
                <a16:creationId xmlns:a16="http://schemas.microsoft.com/office/drawing/2014/main" id="{44587F4E-1869-4E4E-8CF6-5D26DBB1C5D4}"/>
              </a:ext>
            </a:extLst>
          </p:cNvPr>
          <p:cNvSpPr/>
          <p:nvPr/>
        </p:nvSpPr>
        <p:spPr>
          <a:xfrm>
            <a:off x="388756" y="1246554"/>
            <a:ext cx="11595428" cy="5415503"/>
          </a:xfrm>
          <a:custGeom>
            <a:avLst/>
            <a:gdLst>
              <a:gd name="connsiteX0" fmla="*/ 0 w 3004768"/>
              <a:gd name="connsiteY0" fmla="*/ 0 h 3691142"/>
              <a:gd name="connsiteX1" fmla="*/ 3004769 w 3004768"/>
              <a:gd name="connsiteY1" fmla="*/ 0 h 3691142"/>
              <a:gd name="connsiteX2" fmla="*/ 3004769 w 3004768"/>
              <a:gd name="connsiteY2" fmla="*/ 3691142 h 3691142"/>
              <a:gd name="connsiteX3" fmla="*/ 1 w 3004768"/>
              <a:gd name="connsiteY3" fmla="*/ 3691142 h 369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4768" h="3691142">
                <a:moveTo>
                  <a:pt x="0" y="0"/>
                </a:moveTo>
                <a:lnTo>
                  <a:pt x="3004769" y="0"/>
                </a:lnTo>
                <a:lnTo>
                  <a:pt x="3004769" y="3691142"/>
                </a:lnTo>
                <a:lnTo>
                  <a:pt x="1" y="3691142"/>
                </a:lnTo>
                <a:close/>
              </a:path>
            </a:pathLst>
          </a:custGeom>
          <a:noFill/>
          <a:ln w="19050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" name="Облако 4">
            <a:extLst>
              <a:ext uri="{FF2B5EF4-FFF2-40B4-BE49-F238E27FC236}">
                <a16:creationId xmlns:a16="http://schemas.microsoft.com/office/drawing/2014/main" id="{2A1408AC-CB20-474A-9ADE-DED586B7E586}"/>
              </a:ext>
            </a:extLst>
          </p:cNvPr>
          <p:cNvSpPr/>
          <p:nvPr/>
        </p:nvSpPr>
        <p:spPr>
          <a:xfrm>
            <a:off x="4891314" y="1727669"/>
            <a:ext cx="7092869" cy="4716975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40ED50E-33EC-4792-B975-E1327B870184}"/>
              </a:ext>
            </a:extLst>
          </p:cNvPr>
          <p:cNvSpPr txBox="1"/>
          <p:nvPr/>
        </p:nvSpPr>
        <p:spPr>
          <a:xfrm>
            <a:off x="7053939" y="2206170"/>
            <a:ext cx="3850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Федеральное облако в ЦОД МВД России</a:t>
            </a:r>
          </a:p>
        </p:txBody>
      </p:sp>
      <p:sp>
        <p:nvSpPr>
          <p:cNvPr id="8" name="Блок-схема: магнитный диск 7">
            <a:extLst>
              <a:ext uri="{FF2B5EF4-FFF2-40B4-BE49-F238E27FC236}">
                <a16:creationId xmlns:a16="http://schemas.microsoft.com/office/drawing/2014/main" id="{6154E684-7790-48DC-A308-BE2CCBA83B48}"/>
              </a:ext>
            </a:extLst>
          </p:cNvPr>
          <p:cNvSpPr/>
          <p:nvPr/>
        </p:nvSpPr>
        <p:spPr>
          <a:xfrm>
            <a:off x="4112948" y="1975755"/>
            <a:ext cx="841829" cy="460829"/>
          </a:xfrm>
          <a:prstGeom prst="flowChartMagneticDisk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ИМТС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2E26B56C-8678-48ED-835F-1AD84511B88C}"/>
              </a:ext>
            </a:extLst>
          </p:cNvPr>
          <p:cNvGrpSpPr/>
          <p:nvPr/>
        </p:nvGrpSpPr>
        <p:grpSpPr>
          <a:xfrm>
            <a:off x="8653982" y="4109993"/>
            <a:ext cx="2055967" cy="689825"/>
            <a:chOff x="3363960" y="1506670"/>
            <a:chExt cx="2227897" cy="632118"/>
          </a:xfrm>
        </p:grpSpPr>
        <p:sp>
          <p:nvSpPr>
            <p:cNvPr id="107" name="Полилиния: фигура 106">
              <a:extLst>
                <a:ext uri="{FF2B5EF4-FFF2-40B4-BE49-F238E27FC236}">
                  <a16:creationId xmlns:a16="http://schemas.microsoft.com/office/drawing/2014/main" id="{30A398B3-CADE-4FD3-8549-5194C2006898}"/>
                </a:ext>
              </a:extLst>
            </p:cNvPr>
            <p:cNvSpPr/>
            <p:nvPr/>
          </p:nvSpPr>
          <p:spPr>
            <a:xfrm>
              <a:off x="3363960" y="1506670"/>
              <a:ext cx="2227897" cy="632118"/>
            </a:xfrm>
            <a:custGeom>
              <a:avLst/>
              <a:gdLst>
                <a:gd name="connsiteX0" fmla="*/ 0 w 8465367"/>
                <a:gd name="connsiteY0" fmla="*/ 0 h 1708498"/>
                <a:gd name="connsiteX1" fmla="*/ 8465368 w 8465367"/>
                <a:gd name="connsiteY1" fmla="*/ 0 h 1708498"/>
                <a:gd name="connsiteX2" fmla="*/ 8465368 w 8465367"/>
                <a:gd name="connsiteY2" fmla="*/ 1708498 h 1708498"/>
                <a:gd name="connsiteX3" fmla="*/ 0 w 8465367"/>
                <a:gd name="connsiteY3" fmla="*/ 1708498 h 170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5367" h="1708498">
                  <a:moveTo>
                    <a:pt x="0" y="0"/>
                  </a:moveTo>
                  <a:lnTo>
                    <a:pt x="8465368" y="0"/>
                  </a:lnTo>
                  <a:lnTo>
                    <a:pt x="8465368" y="1708498"/>
                  </a:lnTo>
                  <a:lnTo>
                    <a:pt x="0" y="1708498"/>
                  </a:lnTo>
                  <a:close/>
                </a:path>
              </a:pathLst>
            </a:custGeom>
            <a:solidFill>
              <a:srgbClr val="B3C6E0"/>
            </a:solidFill>
            <a:ln w="8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263B4F14-E74F-44F8-8FCC-C27D78CA45A0}"/>
                </a:ext>
              </a:extLst>
            </p:cNvPr>
            <p:cNvSpPr txBox="1"/>
            <p:nvPr/>
          </p:nvSpPr>
          <p:spPr>
            <a:xfrm>
              <a:off x="3479878" y="1607697"/>
              <a:ext cx="19960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400" dirty="0">
                  <a:latin typeface="Montserrat" panose="00000500000000000000" pitchFamily="2" charset="-52"/>
                </a:rPr>
                <a:t>«Ядро» ЕЦП ГИБДД</a:t>
              </a:r>
            </a:p>
          </p:txBody>
        </p:sp>
      </p:grpSp>
      <p:sp>
        <p:nvSpPr>
          <p:cNvPr id="116" name="Полилиния: фигура 115">
            <a:extLst>
              <a:ext uri="{FF2B5EF4-FFF2-40B4-BE49-F238E27FC236}">
                <a16:creationId xmlns:a16="http://schemas.microsoft.com/office/drawing/2014/main" id="{8430FF4C-FE57-47D9-ACFB-C7FCBCA689F9}"/>
              </a:ext>
            </a:extLst>
          </p:cNvPr>
          <p:cNvSpPr/>
          <p:nvPr/>
        </p:nvSpPr>
        <p:spPr>
          <a:xfrm>
            <a:off x="6061127" y="2659156"/>
            <a:ext cx="2091930" cy="3015930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7" name="Полилиния: фигура 116">
            <a:extLst>
              <a:ext uri="{FF2B5EF4-FFF2-40B4-BE49-F238E27FC236}">
                <a16:creationId xmlns:a16="http://schemas.microsoft.com/office/drawing/2014/main" id="{AA2F6E73-66FD-4330-B9CB-D23142E893C8}"/>
              </a:ext>
            </a:extLst>
          </p:cNvPr>
          <p:cNvSpPr/>
          <p:nvPr/>
        </p:nvSpPr>
        <p:spPr>
          <a:xfrm>
            <a:off x="6173172" y="4245884"/>
            <a:ext cx="1800000" cy="360000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Полилиния: фигура 117">
            <a:extLst>
              <a:ext uri="{FF2B5EF4-FFF2-40B4-BE49-F238E27FC236}">
                <a16:creationId xmlns:a16="http://schemas.microsoft.com/office/drawing/2014/main" id="{D4730124-B59F-468D-8CF0-93ABD0827F49}"/>
              </a:ext>
            </a:extLst>
          </p:cNvPr>
          <p:cNvSpPr/>
          <p:nvPr/>
        </p:nvSpPr>
        <p:spPr>
          <a:xfrm>
            <a:off x="6173172" y="4739879"/>
            <a:ext cx="1800000" cy="360000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Полилиния: фигура 118">
            <a:extLst>
              <a:ext uri="{FF2B5EF4-FFF2-40B4-BE49-F238E27FC236}">
                <a16:creationId xmlns:a16="http://schemas.microsoft.com/office/drawing/2014/main" id="{17ED23EC-0866-4861-8C3C-4BC9BCC682BA}"/>
              </a:ext>
            </a:extLst>
          </p:cNvPr>
          <p:cNvSpPr/>
          <p:nvPr/>
        </p:nvSpPr>
        <p:spPr>
          <a:xfrm>
            <a:off x="6173172" y="3766391"/>
            <a:ext cx="1800000" cy="360000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20" name="Полилиния: фигура 119">
            <a:extLst>
              <a:ext uri="{FF2B5EF4-FFF2-40B4-BE49-F238E27FC236}">
                <a16:creationId xmlns:a16="http://schemas.microsoft.com/office/drawing/2014/main" id="{764BCD0C-AD2F-4D4A-8DF1-361D85B5B081}"/>
              </a:ext>
            </a:extLst>
          </p:cNvPr>
          <p:cNvSpPr/>
          <p:nvPr/>
        </p:nvSpPr>
        <p:spPr>
          <a:xfrm>
            <a:off x="6173172" y="5198989"/>
            <a:ext cx="1800000" cy="360000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B68D4850-128F-48F5-B3EB-4F935145B220}"/>
              </a:ext>
            </a:extLst>
          </p:cNvPr>
          <p:cNvSpPr txBox="1"/>
          <p:nvPr/>
        </p:nvSpPr>
        <p:spPr>
          <a:xfrm>
            <a:off x="6135213" y="3841765"/>
            <a:ext cx="180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5514A25-E968-4500-A09B-8E40EF555A09}"/>
              </a:ext>
            </a:extLst>
          </p:cNvPr>
          <p:cNvSpPr txBox="1"/>
          <p:nvPr/>
        </p:nvSpPr>
        <p:spPr>
          <a:xfrm>
            <a:off x="6135213" y="4779008"/>
            <a:ext cx="180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412DDA3-F14D-4E09-8912-B74C11B01338}"/>
              </a:ext>
            </a:extLst>
          </p:cNvPr>
          <p:cNvSpPr txBox="1"/>
          <p:nvPr/>
        </p:nvSpPr>
        <p:spPr>
          <a:xfrm>
            <a:off x="6135213" y="4332163"/>
            <a:ext cx="180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531FF77-9526-417E-BA64-2A93459737F0}"/>
              </a:ext>
            </a:extLst>
          </p:cNvPr>
          <p:cNvSpPr txBox="1"/>
          <p:nvPr/>
        </p:nvSpPr>
        <p:spPr>
          <a:xfrm>
            <a:off x="6135213" y="5286839"/>
            <a:ext cx="180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84C5603-BCEC-4734-B3CE-F5895FC701DA}"/>
              </a:ext>
            </a:extLst>
          </p:cNvPr>
          <p:cNvSpPr txBox="1"/>
          <p:nvPr/>
        </p:nvSpPr>
        <p:spPr>
          <a:xfrm>
            <a:off x="6100763" y="2749017"/>
            <a:ext cx="20919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  <a:p>
            <a:pPr algn="ctr"/>
            <a:r>
              <a:rPr lang="ru-RU" sz="1400" dirty="0">
                <a:latin typeface="Montserrat" panose="00000500000000000000" pitchFamily="2" charset="-52"/>
              </a:rPr>
              <a:t>(федеральный уровень)</a:t>
            </a:r>
          </a:p>
        </p:txBody>
      </p:sp>
      <p:sp>
        <p:nvSpPr>
          <p:cNvPr id="131" name="Облако 130">
            <a:extLst>
              <a:ext uri="{FF2B5EF4-FFF2-40B4-BE49-F238E27FC236}">
                <a16:creationId xmlns:a16="http://schemas.microsoft.com/office/drawing/2014/main" id="{1DECA25C-2C01-448A-B2EC-58A7308AFA7E}"/>
              </a:ext>
            </a:extLst>
          </p:cNvPr>
          <p:cNvSpPr/>
          <p:nvPr/>
        </p:nvSpPr>
        <p:spPr>
          <a:xfrm>
            <a:off x="439007" y="1450670"/>
            <a:ext cx="2964919" cy="4389291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Облако 139">
            <a:extLst>
              <a:ext uri="{FF2B5EF4-FFF2-40B4-BE49-F238E27FC236}">
                <a16:creationId xmlns:a16="http://schemas.microsoft.com/office/drawing/2014/main" id="{D03E1FA4-B641-4CC7-98A5-21295C72379D}"/>
              </a:ext>
            </a:extLst>
          </p:cNvPr>
          <p:cNvSpPr/>
          <p:nvPr/>
        </p:nvSpPr>
        <p:spPr>
          <a:xfrm>
            <a:off x="538014" y="1813311"/>
            <a:ext cx="2964919" cy="4389291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Облако 141">
            <a:extLst>
              <a:ext uri="{FF2B5EF4-FFF2-40B4-BE49-F238E27FC236}">
                <a16:creationId xmlns:a16="http://schemas.microsoft.com/office/drawing/2014/main" id="{5F6A9DC8-E855-4F34-BF71-6CB5C27CE0B7}"/>
              </a:ext>
            </a:extLst>
          </p:cNvPr>
          <p:cNvSpPr/>
          <p:nvPr/>
        </p:nvSpPr>
        <p:spPr>
          <a:xfrm>
            <a:off x="796458" y="2102625"/>
            <a:ext cx="2964919" cy="434202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BF4750CC-6840-4451-9E36-C0F756679C3C}"/>
              </a:ext>
            </a:extLst>
          </p:cNvPr>
          <p:cNvSpPr txBox="1"/>
          <p:nvPr/>
        </p:nvSpPr>
        <p:spPr>
          <a:xfrm>
            <a:off x="1707200" y="2591271"/>
            <a:ext cx="174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Региональное  «частное облако»</a:t>
            </a:r>
          </a:p>
        </p:txBody>
      </p:sp>
      <p:sp>
        <p:nvSpPr>
          <p:cNvPr id="143" name="Полилиния: фигура 142">
            <a:extLst>
              <a:ext uri="{FF2B5EF4-FFF2-40B4-BE49-F238E27FC236}">
                <a16:creationId xmlns:a16="http://schemas.microsoft.com/office/drawing/2014/main" id="{6B52964C-7CC1-45CE-BF72-94AD6B13F484}"/>
              </a:ext>
            </a:extLst>
          </p:cNvPr>
          <p:cNvSpPr/>
          <p:nvPr/>
        </p:nvSpPr>
        <p:spPr>
          <a:xfrm>
            <a:off x="1188451" y="3151229"/>
            <a:ext cx="2004673" cy="2178723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D0856983-B5AE-44D5-AC13-C5BF5F5C8761}"/>
              </a:ext>
            </a:extLst>
          </p:cNvPr>
          <p:cNvSpPr txBox="1"/>
          <p:nvPr/>
        </p:nvSpPr>
        <p:spPr>
          <a:xfrm>
            <a:off x="1188451" y="3252819"/>
            <a:ext cx="17462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Montserrat" panose="00000500000000000000" pitchFamily="2" charset="-52"/>
              </a:rPr>
              <a:t>Процессные системы ГИБДД</a:t>
            </a:r>
          </a:p>
          <a:p>
            <a:pPr algn="ctr"/>
            <a:r>
              <a:rPr lang="ru-RU" sz="1400" dirty="0">
                <a:latin typeface="Montserrat" panose="00000500000000000000" pitchFamily="2" charset="-52"/>
              </a:rPr>
              <a:t>(региональные сегменты)</a:t>
            </a:r>
          </a:p>
        </p:txBody>
      </p:sp>
      <p:sp>
        <p:nvSpPr>
          <p:cNvPr id="150" name="Полилиния: фигура 149">
            <a:extLst>
              <a:ext uri="{FF2B5EF4-FFF2-40B4-BE49-F238E27FC236}">
                <a16:creationId xmlns:a16="http://schemas.microsoft.com/office/drawing/2014/main" id="{09DE1A19-39FF-46F1-AD7C-F5D8E1D9454C}"/>
              </a:ext>
            </a:extLst>
          </p:cNvPr>
          <p:cNvSpPr/>
          <p:nvPr/>
        </p:nvSpPr>
        <p:spPr>
          <a:xfrm>
            <a:off x="1271046" y="4274912"/>
            <a:ext cx="1800000" cy="360000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2" name="Полилиния: фигура 151">
            <a:extLst>
              <a:ext uri="{FF2B5EF4-FFF2-40B4-BE49-F238E27FC236}">
                <a16:creationId xmlns:a16="http://schemas.microsoft.com/office/drawing/2014/main" id="{DB2D7392-C379-464E-B87C-EEC1A71E767D}"/>
              </a:ext>
            </a:extLst>
          </p:cNvPr>
          <p:cNvSpPr/>
          <p:nvPr/>
        </p:nvSpPr>
        <p:spPr>
          <a:xfrm>
            <a:off x="1261161" y="4739879"/>
            <a:ext cx="1800000" cy="360000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933E7B96-617D-4AC5-9F8E-1AEEAEBCD5D6}"/>
              </a:ext>
            </a:extLst>
          </p:cNvPr>
          <p:cNvSpPr txBox="1"/>
          <p:nvPr/>
        </p:nvSpPr>
        <p:spPr>
          <a:xfrm>
            <a:off x="1314609" y="4804463"/>
            <a:ext cx="180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49A9B796-C180-4571-BF95-707E32C848B5}"/>
              </a:ext>
            </a:extLst>
          </p:cNvPr>
          <p:cNvSpPr txBox="1"/>
          <p:nvPr/>
        </p:nvSpPr>
        <p:spPr>
          <a:xfrm>
            <a:off x="1223180" y="4319518"/>
            <a:ext cx="180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grpSp>
        <p:nvGrpSpPr>
          <p:cNvPr id="155" name="Группа 154">
            <a:extLst>
              <a:ext uri="{FF2B5EF4-FFF2-40B4-BE49-F238E27FC236}">
                <a16:creationId xmlns:a16="http://schemas.microsoft.com/office/drawing/2014/main" id="{3BFD7FAE-BA9E-4FA6-826D-D430576ABCE8}"/>
              </a:ext>
            </a:extLst>
          </p:cNvPr>
          <p:cNvGrpSpPr/>
          <p:nvPr/>
        </p:nvGrpSpPr>
        <p:grpSpPr>
          <a:xfrm>
            <a:off x="8644713" y="2572071"/>
            <a:ext cx="2971172" cy="1331087"/>
            <a:chOff x="3369969" y="2203208"/>
            <a:chExt cx="2237943" cy="583535"/>
          </a:xfrm>
        </p:grpSpPr>
        <p:sp>
          <p:nvSpPr>
            <p:cNvPr id="156" name="Полилиния: фигура 155">
              <a:extLst>
                <a:ext uri="{FF2B5EF4-FFF2-40B4-BE49-F238E27FC236}">
                  <a16:creationId xmlns:a16="http://schemas.microsoft.com/office/drawing/2014/main" id="{A71A6829-A8DA-4D64-B492-12CB69125B05}"/>
                </a:ext>
              </a:extLst>
            </p:cNvPr>
            <p:cNvSpPr/>
            <p:nvPr/>
          </p:nvSpPr>
          <p:spPr>
            <a:xfrm>
              <a:off x="3369969" y="2207596"/>
              <a:ext cx="2227897" cy="579147"/>
            </a:xfrm>
            <a:custGeom>
              <a:avLst/>
              <a:gdLst>
                <a:gd name="connsiteX0" fmla="*/ 0 w 8465367"/>
                <a:gd name="connsiteY0" fmla="*/ 0 h 1708498"/>
                <a:gd name="connsiteX1" fmla="*/ 8465368 w 8465367"/>
                <a:gd name="connsiteY1" fmla="*/ 0 h 1708498"/>
                <a:gd name="connsiteX2" fmla="*/ 8465368 w 8465367"/>
                <a:gd name="connsiteY2" fmla="*/ 1708498 h 1708498"/>
                <a:gd name="connsiteX3" fmla="*/ 0 w 8465367"/>
                <a:gd name="connsiteY3" fmla="*/ 1708498 h 170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5367" h="1708498">
                  <a:moveTo>
                    <a:pt x="0" y="0"/>
                  </a:moveTo>
                  <a:lnTo>
                    <a:pt x="8465368" y="0"/>
                  </a:lnTo>
                  <a:lnTo>
                    <a:pt x="8465368" y="1708498"/>
                  </a:lnTo>
                  <a:lnTo>
                    <a:pt x="0" y="1708498"/>
                  </a:lnTo>
                  <a:close/>
                </a:path>
              </a:pathLst>
            </a:custGeom>
            <a:solidFill>
              <a:srgbClr val="B3C6E0"/>
            </a:solidFill>
            <a:ln w="8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260E55FB-6532-4F59-BFC1-A291EDB706DC}"/>
                </a:ext>
              </a:extLst>
            </p:cNvPr>
            <p:cNvSpPr txBox="1"/>
            <p:nvPr/>
          </p:nvSpPr>
          <p:spPr>
            <a:xfrm>
              <a:off x="3380015" y="2203208"/>
              <a:ext cx="2227897" cy="134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latin typeface="Montserrat" panose="00000500000000000000" pitchFamily="2" charset="-52"/>
                </a:rPr>
                <a:t>Сервисы ИСОД</a:t>
              </a:r>
            </a:p>
          </p:txBody>
        </p:sp>
      </p:grpSp>
      <p:sp>
        <p:nvSpPr>
          <p:cNvPr id="158" name="Полилиния: фигура 157">
            <a:extLst>
              <a:ext uri="{FF2B5EF4-FFF2-40B4-BE49-F238E27FC236}">
                <a16:creationId xmlns:a16="http://schemas.microsoft.com/office/drawing/2014/main" id="{37E0E08E-18F5-4214-802F-6DD7455A9D39}"/>
              </a:ext>
            </a:extLst>
          </p:cNvPr>
          <p:cNvSpPr/>
          <p:nvPr/>
        </p:nvSpPr>
        <p:spPr>
          <a:xfrm>
            <a:off x="8662154" y="4884863"/>
            <a:ext cx="2047795" cy="698261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0AEBCFD9-3BAD-4013-B1F9-AD3BAB81A232}"/>
              </a:ext>
            </a:extLst>
          </p:cNvPr>
          <p:cNvSpPr txBox="1"/>
          <p:nvPr/>
        </p:nvSpPr>
        <p:spPr>
          <a:xfrm>
            <a:off x="8751537" y="4922557"/>
            <a:ext cx="1904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ГИБДД</a:t>
            </a:r>
          </a:p>
        </p:txBody>
      </p:sp>
      <p:sp>
        <p:nvSpPr>
          <p:cNvPr id="161" name="Полилиния: фигура 13">
            <a:extLst>
              <a:ext uri="{FF2B5EF4-FFF2-40B4-BE49-F238E27FC236}">
                <a16:creationId xmlns:a16="http://schemas.microsoft.com/office/drawing/2014/main" id="{15AB174E-75CE-4679-9E78-9A48D4B4A813}"/>
              </a:ext>
            </a:extLst>
          </p:cNvPr>
          <p:cNvSpPr/>
          <p:nvPr/>
        </p:nvSpPr>
        <p:spPr>
          <a:xfrm>
            <a:off x="8849938" y="2915166"/>
            <a:ext cx="627187" cy="363240"/>
          </a:xfrm>
          <a:custGeom>
            <a:avLst/>
            <a:gdLst>
              <a:gd name="connsiteX0" fmla="*/ 0 w 850687"/>
              <a:gd name="connsiteY0" fmla="*/ 0 h 519528"/>
              <a:gd name="connsiteX1" fmla="*/ 850688 w 850687"/>
              <a:gd name="connsiteY1" fmla="*/ 0 h 519528"/>
              <a:gd name="connsiteX2" fmla="*/ 850688 w 850687"/>
              <a:gd name="connsiteY2" fmla="*/ 519528 h 519528"/>
              <a:gd name="connsiteX3" fmla="*/ 0 w 850687"/>
              <a:gd name="connsiteY3" fmla="*/ 519528 h 51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687" h="519528">
                <a:moveTo>
                  <a:pt x="0" y="0"/>
                </a:moveTo>
                <a:lnTo>
                  <a:pt x="850688" y="0"/>
                </a:lnTo>
                <a:lnTo>
                  <a:pt x="850688" y="519528"/>
                </a:lnTo>
                <a:lnTo>
                  <a:pt x="0" y="519528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513BF721-C327-408F-B7D2-2E13EF38D9DA}"/>
              </a:ext>
            </a:extLst>
          </p:cNvPr>
          <p:cNvSpPr txBox="1"/>
          <p:nvPr/>
        </p:nvSpPr>
        <p:spPr>
          <a:xfrm>
            <a:off x="8892463" y="2977897"/>
            <a:ext cx="542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163" name="Полилиния: фигура 20">
            <a:extLst>
              <a:ext uri="{FF2B5EF4-FFF2-40B4-BE49-F238E27FC236}">
                <a16:creationId xmlns:a16="http://schemas.microsoft.com/office/drawing/2014/main" id="{301CF69D-9232-4CA5-9056-8E1708DB7E69}"/>
              </a:ext>
            </a:extLst>
          </p:cNvPr>
          <p:cNvSpPr/>
          <p:nvPr/>
        </p:nvSpPr>
        <p:spPr>
          <a:xfrm>
            <a:off x="9594702" y="2917042"/>
            <a:ext cx="936099" cy="363239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56356A3-8A1C-4353-B48F-AA2C007CE811}"/>
              </a:ext>
            </a:extLst>
          </p:cNvPr>
          <p:cNvSpPr txBox="1"/>
          <p:nvPr/>
        </p:nvSpPr>
        <p:spPr>
          <a:xfrm>
            <a:off x="9706724" y="2988917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166" name="Полилиния: фигура 20">
            <a:extLst>
              <a:ext uri="{FF2B5EF4-FFF2-40B4-BE49-F238E27FC236}">
                <a16:creationId xmlns:a16="http://schemas.microsoft.com/office/drawing/2014/main" id="{AA169996-6E2D-4FB0-AD7E-2E41AD1C83AA}"/>
              </a:ext>
            </a:extLst>
          </p:cNvPr>
          <p:cNvSpPr/>
          <p:nvPr/>
        </p:nvSpPr>
        <p:spPr>
          <a:xfrm>
            <a:off x="8849937" y="3374353"/>
            <a:ext cx="2545603" cy="410509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BFE49DA9-9CA6-4AA3-9DA5-CCCBDC658347}"/>
              </a:ext>
            </a:extLst>
          </p:cNvPr>
          <p:cNvSpPr txBox="1"/>
          <p:nvPr/>
        </p:nvSpPr>
        <p:spPr>
          <a:xfrm>
            <a:off x="8916847" y="3364164"/>
            <a:ext cx="2411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Базовые сервисы и реестры</a:t>
            </a:r>
          </a:p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 (</a:t>
            </a:r>
            <a:r>
              <a:rPr lang="ru-RU" sz="11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, ЕСФЛ, ЕСЮЛ и др.)</a:t>
            </a:r>
          </a:p>
        </p:txBody>
      </p:sp>
      <p:sp>
        <p:nvSpPr>
          <p:cNvPr id="168" name="Полилиния: фигура 20">
            <a:extLst>
              <a:ext uri="{FF2B5EF4-FFF2-40B4-BE49-F238E27FC236}">
                <a16:creationId xmlns:a16="http://schemas.microsoft.com/office/drawing/2014/main" id="{440BB63B-5480-42F8-9ED7-12605ABCBF6E}"/>
              </a:ext>
            </a:extLst>
          </p:cNvPr>
          <p:cNvSpPr/>
          <p:nvPr/>
        </p:nvSpPr>
        <p:spPr>
          <a:xfrm>
            <a:off x="10637628" y="2943172"/>
            <a:ext cx="745214" cy="363239"/>
          </a:xfrm>
          <a:custGeom>
            <a:avLst/>
            <a:gdLst>
              <a:gd name="connsiteX0" fmla="*/ 0 w 1430708"/>
              <a:gd name="connsiteY0" fmla="*/ 0 h 423866"/>
              <a:gd name="connsiteX1" fmla="*/ 1430708 w 1430708"/>
              <a:gd name="connsiteY1" fmla="*/ 0 h 423866"/>
              <a:gd name="connsiteX2" fmla="*/ 1430708 w 1430708"/>
              <a:gd name="connsiteY2" fmla="*/ 423867 h 423866"/>
              <a:gd name="connsiteX3" fmla="*/ 0 w 1430708"/>
              <a:gd name="connsiteY3" fmla="*/ 423867 h 42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08" h="423866">
                <a:moveTo>
                  <a:pt x="0" y="0"/>
                </a:moveTo>
                <a:lnTo>
                  <a:pt x="1430708" y="0"/>
                </a:lnTo>
                <a:lnTo>
                  <a:pt x="1430708" y="423867"/>
                </a:lnTo>
                <a:lnTo>
                  <a:pt x="0" y="423867"/>
                </a:lnTo>
                <a:close/>
              </a:path>
            </a:pathLst>
          </a:custGeom>
          <a:solidFill>
            <a:srgbClr val="103B92"/>
          </a:solidFill>
          <a:ln w="14068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C3B15498-5CF3-4803-BC06-8185EA37A98E}"/>
              </a:ext>
            </a:extLst>
          </p:cNvPr>
          <p:cNvSpPr txBox="1"/>
          <p:nvPr/>
        </p:nvSpPr>
        <p:spPr>
          <a:xfrm>
            <a:off x="10751189" y="2977126"/>
            <a:ext cx="5180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65CCCA90-9DCC-41B8-AFFA-3A4102A75DE1}"/>
              </a:ext>
            </a:extLst>
          </p:cNvPr>
          <p:cNvCxnSpPr>
            <a:cxnSpLocks/>
            <a:stCxn id="8" idx="4"/>
          </p:cNvCxnSpPr>
          <p:nvPr/>
        </p:nvCxnSpPr>
        <p:spPr>
          <a:xfrm>
            <a:off x="4954777" y="2206170"/>
            <a:ext cx="673993" cy="5405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>
            <a:extLst>
              <a:ext uri="{FF2B5EF4-FFF2-40B4-BE49-F238E27FC236}">
                <a16:creationId xmlns:a16="http://schemas.microsoft.com/office/drawing/2014/main" id="{C58CFBBC-4270-4E59-B57E-59B215B30A23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3276933" y="2206170"/>
            <a:ext cx="836015" cy="1646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>
            <a:extLst>
              <a:ext uri="{FF2B5EF4-FFF2-40B4-BE49-F238E27FC236}">
                <a16:creationId xmlns:a16="http://schemas.microsoft.com/office/drawing/2014/main" id="{4AC17EF6-6CB1-4F87-B58A-D04EC351A3CE}"/>
              </a:ext>
            </a:extLst>
          </p:cNvPr>
          <p:cNvCxnSpPr>
            <a:cxnSpLocks/>
            <a:stCxn id="8" idx="2"/>
          </p:cNvCxnSpPr>
          <p:nvPr/>
        </p:nvCxnSpPr>
        <p:spPr>
          <a:xfrm flipH="1" flipV="1">
            <a:off x="3043510" y="2023607"/>
            <a:ext cx="1069438" cy="1825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>
            <a:extLst>
              <a:ext uri="{FF2B5EF4-FFF2-40B4-BE49-F238E27FC236}">
                <a16:creationId xmlns:a16="http://schemas.microsoft.com/office/drawing/2014/main" id="{5A075E3E-2148-47EA-A26B-46D53BE9525F}"/>
              </a:ext>
            </a:extLst>
          </p:cNvPr>
          <p:cNvCxnSpPr>
            <a:cxnSpLocks/>
            <a:stCxn id="8" idx="2"/>
          </p:cNvCxnSpPr>
          <p:nvPr/>
        </p:nvCxnSpPr>
        <p:spPr>
          <a:xfrm flipH="1" flipV="1">
            <a:off x="2934680" y="1642998"/>
            <a:ext cx="1178268" cy="5631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" name="Прямая со стрелкой 173">
            <a:extLst>
              <a:ext uri="{FF2B5EF4-FFF2-40B4-BE49-F238E27FC236}">
                <a16:creationId xmlns:a16="http://schemas.microsoft.com/office/drawing/2014/main" id="{020A493C-F412-4699-ADCB-12470F7220F3}"/>
              </a:ext>
            </a:extLst>
          </p:cNvPr>
          <p:cNvCxnSpPr>
            <a:cxnSpLocks/>
          </p:cNvCxnSpPr>
          <p:nvPr/>
        </p:nvCxnSpPr>
        <p:spPr>
          <a:xfrm flipV="1">
            <a:off x="3074413" y="4447579"/>
            <a:ext cx="3075089" cy="13342"/>
          </a:xfrm>
          <a:prstGeom prst="straightConnector1">
            <a:avLst/>
          </a:prstGeom>
          <a:ln w="28575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triangle" w="lg" len="lg"/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5" name="Прямая со стрелкой 174">
            <a:extLst>
              <a:ext uri="{FF2B5EF4-FFF2-40B4-BE49-F238E27FC236}">
                <a16:creationId xmlns:a16="http://schemas.microsoft.com/office/drawing/2014/main" id="{D28931CB-A45C-46F9-ADD6-F1D2FD46AC23}"/>
              </a:ext>
            </a:extLst>
          </p:cNvPr>
          <p:cNvCxnSpPr>
            <a:cxnSpLocks/>
          </p:cNvCxnSpPr>
          <p:nvPr/>
        </p:nvCxnSpPr>
        <p:spPr>
          <a:xfrm flipV="1">
            <a:off x="3073373" y="4894424"/>
            <a:ext cx="3080892" cy="25456"/>
          </a:xfrm>
          <a:prstGeom prst="straightConnector1">
            <a:avLst/>
          </a:prstGeom>
          <a:ln w="28575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triangle" w="lg" len="lg"/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6" name="Прямая со стрелкой 175">
            <a:extLst>
              <a:ext uri="{FF2B5EF4-FFF2-40B4-BE49-F238E27FC236}">
                <a16:creationId xmlns:a16="http://schemas.microsoft.com/office/drawing/2014/main" id="{F80AC006-5C5D-464F-A4AE-AC3A721305BC}"/>
              </a:ext>
            </a:extLst>
          </p:cNvPr>
          <p:cNvCxnSpPr>
            <a:cxnSpLocks/>
          </p:cNvCxnSpPr>
          <p:nvPr/>
        </p:nvCxnSpPr>
        <p:spPr>
          <a:xfrm>
            <a:off x="8153057" y="4474150"/>
            <a:ext cx="502747" cy="0"/>
          </a:xfrm>
          <a:prstGeom prst="straightConnector1">
            <a:avLst/>
          </a:prstGeom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lg" len="lg"/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7" name="Соединительная линия уступом 96">
            <a:extLst>
              <a:ext uri="{FF2B5EF4-FFF2-40B4-BE49-F238E27FC236}">
                <a16:creationId xmlns:a16="http://schemas.microsoft.com/office/drawing/2014/main" id="{9DA3DE6B-FC84-498E-86C9-3C267FBBEF75}"/>
              </a:ext>
            </a:extLst>
          </p:cNvPr>
          <p:cNvCxnSpPr>
            <a:cxnSpLocks/>
          </p:cNvCxnSpPr>
          <p:nvPr/>
        </p:nvCxnSpPr>
        <p:spPr>
          <a:xfrm>
            <a:off x="8644238" y="4701419"/>
            <a:ext cx="27284" cy="414212"/>
          </a:xfrm>
          <a:prstGeom prst="bentConnector4">
            <a:avLst>
              <a:gd name="adj1" fmla="val -1033865"/>
              <a:gd name="adj2" fmla="val 99440"/>
            </a:avLst>
          </a:prstGeom>
          <a:ln w="28575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Соединительная линия уступом 96">
            <a:extLst>
              <a:ext uri="{FF2B5EF4-FFF2-40B4-BE49-F238E27FC236}">
                <a16:creationId xmlns:a16="http://schemas.microsoft.com/office/drawing/2014/main" id="{AAB8F600-4CB4-4E91-843B-24D06BD6DDB7}"/>
              </a:ext>
            </a:extLst>
          </p:cNvPr>
          <p:cNvCxnSpPr>
            <a:cxnSpLocks/>
          </p:cNvCxnSpPr>
          <p:nvPr/>
        </p:nvCxnSpPr>
        <p:spPr>
          <a:xfrm>
            <a:off x="8644713" y="3298973"/>
            <a:ext cx="20499" cy="976690"/>
          </a:xfrm>
          <a:prstGeom prst="bentConnector4">
            <a:avLst>
              <a:gd name="adj1" fmla="val -1405591"/>
              <a:gd name="adj2" fmla="val 100328"/>
            </a:avLst>
          </a:prstGeom>
          <a:ln w="28575">
            <a:solidFill>
              <a:schemeClr val="bg1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Прямая соединительная линия 217">
            <a:extLst>
              <a:ext uri="{FF2B5EF4-FFF2-40B4-BE49-F238E27FC236}">
                <a16:creationId xmlns:a16="http://schemas.microsoft.com/office/drawing/2014/main" id="{998A8172-D63D-49E6-867D-67A929A4CD89}"/>
              </a:ext>
            </a:extLst>
          </p:cNvPr>
          <p:cNvCxnSpPr>
            <a:cxnSpLocks/>
          </p:cNvCxnSpPr>
          <p:nvPr/>
        </p:nvCxnSpPr>
        <p:spPr>
          <a:xfrm flipV="1">
            <a:off x="995236" y="5381551"/>
            <a:ext cx="4872164" cy="36364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cxnSp>
        <p:nvCxnSpPr>
          <p:cNvPr id="220" name="Прямая соединительная линия 219">
            <a:extLst>
              <a:ext uri="{FF2B5EF4-FFF2-40B4-BE49-F238E27FC236}">
                <a16:creationId xmlns:a16="http://schemas.microsoft.com/office/drawing/2014/main" id="{2E5F9F5B-903C-4AF2-9197-9C7D96AE9E55}"/>
              </a:ext>
            </a:extLst>
          </p:cNvPr>
          <p:cNvCxnSpPr>
            <a:cxnSpLocks/>
          </p:cNvCxnSpPr>
          <p:nvPr/>
        </p:nvCxnSpPr>
        <p:spPr>
          <a:xfrm flipH="1" flipV="1">
            <a:off x="5867400" y="5389341"/>
            <a:ext cx="6344" cy="414559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cxnSp>
        <p:nvCxnSpPr>
          <p:cNvPr id="223" name="Прямая соединительная линия 222">
            <a:extLst>
              <a:ext uri="{FF2B5EF4-FFF2-40B4-BE49-F238E27FC236}">
                <a16:creationId xmlns:a16="http://schemas.microsoft.com/office/drawing/2014/main" id="{5E01453C-3629-4C61-9D5F-F41F077732BB}"/>
              </a:ext>
            </a:extLst>
          </p:cNvPr>
          <p:cNvCxnSpPr>
            <a:cxnSpLocks/>
          </p:cNvCxnSpPr>
          <p:nvPr/>
        </p:nvCxnSpPr>
        <p:spPr>
          <a:xfrm flipH="1">
            <a:off x="5867400" y="5839961"/>
            <a:ext cx="5036956" cy="0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cxnSp>
        <p:nvCxnSpPr>
          <p:cNvPr id="228" name="Прямая соединительная линия 227">
            <a:extLst>
              <a:ext uri="{FF2B5EF4-FFF2-40B4-BE49-F238E27FC236}">
                <a16:creationId xmlns:a16="http://schemas.microsoft.com/office/drawing/2014/main" id="{F0F7194D-56C8-4196-929B-CB4CA7DA1909}"/>
              </a:ext>
            </a:extLst>
          </p:cNvPr>
          <p:cNvCxnSpPr>
            <a:cxnSpLocks/>
          </p:cNvCxnSpPr>
          <p:nvPr/>
        </p:nvCxnSpPr>
        <p:spPr>
          <a:xfrm flipV="1">
            <a:off x="10900454" y="4010337"/>
            <a:ext cx="0" cy="1836767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cxnSp>
        <p:nvCxnSpPr>
          <p:cNvPr id="233" name="Прямая соединительная линия 232">
            <a:extLst>
              <a:ext uri="{FF2B5EF4-FFF2-40B4-BE49-F238E27FC236}">
                <a16:creationId xmlns:a16="http://schemas.microsoft.com/office/drawing/2014/main" id="{31D3C81C-366A-4B00-AD6E-94A1830AFBD6}"/>
              </a:ext>
            </a:extLst>
          </p:cNvPr>
          <p:cNvCxnSpPr>
            <a:cxnSpLocks/>
          </p:cNvCxnSpPr>
          <p:nvPr/>
        </p:nvCxnSpPr>
        <p:spPr>
          <a:xfrm>
            <a:off x="8245281" y="4017886"/>
            <a:ext cx="2655173" cy="0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cxnSp>
        <p:nvCxnSpPr>
          <p:cNvPr id="238" name="Прямая соединительная линия 237">
            <a:extLst>
              <a:ext uri="{FF2B5EF4-FFF2-40B4-BE49-F238E27FC236}">
                <a16:creationId xmlns:a16="http://schemas.microsoft.com/office/drawing/2014/main" id="{5C224428-F23E-474A-8D9C-B505509003E2}"/>
              </a:ext>
            </a:extLst>
          </p:cNvPr>
          <p:cNvCxnSpPr>
            <a:cxnSpLocks/>
          </p:cNvCxnSpPr>
          <p:nvPr/>
        </p:nvCxnSpPr>
        <p:spPr>
          <a:xfrm flipV="1">
            <a:off x="8245281" y="2542701"/>
            <a:ext cx="0" cy="1470220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cxnSp>
        <p:nvCxnSpPr>
          <p:cNvPr id="241" name="Прямая соединительная линия 240">
            <a:extLst>
              <a:ext uri="{FF2B5EF4-FFF2-40B4-BE49-F238E27FC236}">
                <a16:creationId xmlns:a16="http://schemas.microsoft.com/office/drawing/2014/main" id="{A8574348-51D0-4147-9087-AC13D0B95E7E}"/>
              </a:ext>
            </a:extLst>
          </p:cNvPr>
          <p:cNvCxnSpPr>
            <a:cxnSpLocks/>
          </p:cNvCxnSpPr>
          <p:nvPr/>
        </p:nvCxnSpPr>
        <p:spPr>
          <a:xfrm>
            <a:off x="5874321" y="2539120"/>
            <a:ext cx="2343242" cy="20748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cxnSp>
        <p:nvCxnSpPr>
          <p:cNvPr id="247" name="Прямая соединительная линия 246">
            <a:extLst>
              <a:ext uri="{FF2B5EF4-FFF2-40B4-BE49-F238E27FC236}">
                <a16:creationId xmlns:a16="http://schemas.microsoft.com/office/drawing/2014/main" id="{1D5ECB12-D800-4C5D-97E6-6A47E98C2705}"/>
              </a:ext>
            </a:extLst>
          </p:cNvPr>
          <p:cNvCxnSpPr>
            <a:cxnSpLocks/>
          </p:cNvCxnSpPr>
          <p:nvPr/>
        </p:nvCxnSpPr>
        <p:spPr>
          <a:xfrm flipV="1">
            <a:off x="5881242" y="2562693"/>
            <a:ext cx="0" cy="461665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cxnSp>
        <p:nvCxnSpPr>
          <p:cNvPr id="250" name="Прямая соединительная линия 249">
            <a:extLst>
              <a:ext uri="{FF2B5EF4-FFF2-40B4-BE49-F238E27FC236}">
                <a16:creationId xmlns:a16="http://schemas.microsoft.com/office/drawing/2014/main" id="{601C73E8-1BDC-460D-BF1E-8D1CC264EC6B}"/>
              </a:ext>
            </a:extLst>
          </p:cNvPr>
          <p:cNvCxnSpPr>
            <a:cxnSpLocks/>
          </p:cNvCxnSpPr>
          <p:nvPr/>
        </p:nvCxnSpPr>
        <p:spPr>
          <a:xfrm flipV="1">
            <a:off x="1026657" y="3017888"/>
            <a:ext cx="4896702" cy="27299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cxnSp>
        <p:nvCxnSpPr>
          <p:cNvPr id="252" name="Прямая соединительная линия 251">
            <a:extLst>
              <a:ext uri="{FF2B5EF4-FFF2-40B4-BE49-F238E27FC236}">
                <a16:creationId xmlns:a16="http://schemas.microsoft.com/office/drawing/2014/main" id="{D1412E36-766F-4F95-8CED-BF4BE142FA6D}"/>
              </a:ext>
            </a:extLst>
          </p:cNvPr>
          <p:cNvCxnSpPr>
            <a:cxnSpLocks/>
          </p:cNvCxnSpPr>
          <p:nvPr/>
        </p:nvCxnSpPr>
        <p:spPr>
          <a:xfrm flipV="1">
            <a:off x="995236" y="3045187"/>
            <a:ext cx="0" cy="2372729"/>
          </a:xfrm>
          <a:prstGeom prst="line">
            <a:avLst/>
          </a:prstGeom>
          <a:noFill/>
          <a:ln w="13756" cap="flat">
            <a:solidFill>
              <a:srgbClr val="103B92"/>
            </a:solidFill>
            <a:prstDash val="dash"/>
            <a:miter/>
          </a:ln>
        </p:spPr>
      </p:cxnSp>
      <p:sp>
        <p:nvSpPr>
          <p:cNvPr id="258" name="TextBox 257">
            <a:extLst>
              <a:ext uri="{FF2B5EF4-FFF2-40B4-BE49-F238E27FC236}">
                <a16:creationId xmlns:a16="http://schemas.microsoft.com/office/drawing/2014/main" id="{AB5AF34E-2721-4DE9-9313-DAB9A3F8E11D}"/>
              </a:ext>
            </a:extLst>
          </p:cNvPr>
          <p:cNvSpPr txBox="1"/>
          <p:nvPr/>
        </p:nvSpPr>
        <p:spPr>
          <a:xfrm>
            <a:off x="3863893" y="3071306"/>
            <a:ext cx="13115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ЕЦП ГИБДД</a:t>
            </a:r>
          </a:p>
        </p:txBody>
      </p:sp>
      <p:cxnSp>
        <p:nvCxnSpPr>
          <p:cNvPr id="264" name="Прямая со стрелкой 263">
            <a:extLst>
              <a:ext uri="{FF2B5EF4-FFF2-40B4-BE49-F238E27FC236}">
                <a16:creationId xmlns:a16="http://schemas.microsoft.com/office/drawing/2014/main" id="{44CD26F2-CCAC-4E3A-B7B0-52D1107E18C0}"/>
              </a:ext>
            </a:extLst>
          </p:cNvPr>
          <p:cNvCxnSpPr>
            <a:cxnSpLocks/>
          </p:cNvCxnSpPr>
          <p:nvPr/>
        </p:nvCxnSpPr>
        <p:spPr>
          <a:xfrm>
            <a:off x="3384615" y="6245999"/>
            <a:ext cx="720000" cy="0"/>
          </a:xfrm>
          <a:prstGeom prst="straightConnector1">
            <a:avLst/>
          </a:prstGeom>
          <a:ln w="28575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triangle" w="lg" len="lg"/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5" name="TextBox 264">
            <a:extLst>
              <a:ext uri="{FF2B5EF4-FFF2-40B4-BE49-F238E27FC236}">
                <a16:creationId xmlns:a16="http://schemas.microsoft.com/office/drawing/2014/main" id="{F8F8F15E-1DFE-42EA-BEE7-865E4B277B04}"/>
              </a:ext>
            </a:extLst>
          </p:cNvPr>
          <p:cNvSpPr txBox="1"/>
          <p:nvPr/>
        </p:nvSpPr>
        <p:spPr>
          <a:xfrm>
            <a:off x="4139470" y="6092716"/>
            <a:ext cx="13805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через ИМТС </a:t>
            </a:r>
          </a:p>
        </p:txBody>
      </p:sp>
      <p:cxnSp>
        <p:nvCxnSpPr>
          <p:cNvPr id="266" name="Прямая со стрелкой 265">
            <a:extLst>
              <a:ext uri="{FF2B5EF4-FFF2-40B4-BE49-F238E27FC236}">
                <a16:creationId xmlns:a16="http://schemas.microsoft.com/office/drawing/2014/main" id="{FE1EA806-287A-4E07-AC9A-BAFEC2DECD1A}"/>
              </a:ext>
            </a:extLst>
          </p:cNvPr>
          <p:cNvCxnSpPr>
            <a:cxnSpLocks/>
          </p:cNvCxnSpPr>
          <p:nvPr/>
        </p:nvCxnSpPr>
        <p:spPr>
          <a:xfrm>
            <a:off x="3384614" y="6507293"/>
            <a:ext cx="720000" cy="1855"/>
          </a:xfrm>
          <a:prstGeom prst="straightConnector1">
            <a:avLst/>
          </a:prstGeom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lg" len="lg"/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7" name="TextBox 266">
            <a:extLst>
              <a:ext uri="{FF2B5EF4-FFF2-40B4-BE49-F238E27FC236}">
                <a16:creationId xmlns:a16="http://schemas.microsoft.com/office/drawing/2014/main" id="{E0D249E0-76C8-4770-8578-B19C83F61E04}"/>
              </a:ext>
            </a:extLst>
          </p:cNvPr>
          <p:cNvSpPr txBox="1"/>
          <p:nvPr/>
        </p:nvSpPr>
        <p:spPr>
          <a:xfrm>
            <a:off x="4115839" y="6324439"/>
            <a:ext cx="1598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внутри облака </a:t>
            </a: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6639D2B5-7F31-4146-9B8F-B48540F49F95}"/>
              </a:ext>
            </a:extLst>
          </p:cNvPr>
          <p:cNvSpPr txBox="1"/>
          <p:nvPr/>
        </p:nvSpPr>
        <p:spPr>
          <a:xfrm>
            <a:off x="3270306" y="5829610"/>
            <a:ext cx="1861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Взаимодействия: </a:t>
            </a:r>
          </a:p>
        </p:txBody>
      </p:sp>
      <p:sp>
        <p:nvSpPr>
          <p:cNvPr id="274" name="Прямоугольник 273">
            <a:extLst>
              <a:ext uri="{FF2B5EF4-FFF2-40B4-BE49-F238E27FC236}">
                <a16:creationId xmlns:a16="http://schemas.microsoft.com/office/drawing/2014/main" id="{FF76744D-1846-4F88-8915-D7B38FF962C3}"/>
              </a:ext>
            </a:extLst>
          </p:cNvPr>
          <p:cNvSpPr/>
          <p:nvPr/>
        </p:nvSpPr>
        <p:spPr>
          <a:xfrm>
            <a:off x="9474006" y="1320967"/>
            <a:ext cx="1989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8377F426-2D2B-4026-B64D-7ACB79D6849C}"/>
              </a:ext>
            </a:extLst>
          </p:cNvPr>
          <p:cNvSpPr txBox="1"/>
          <p:nvPr/>
        </p:nvSpPr>
        <p:spPr>
          <a:xfrm>
            <a:off x="9163533" y="6374245"/>
            <a:ext cx="20665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latin typeface="Montserrat" panose="00000500000000000000" pitchFamily="2" charset="-52"/>
              </a:rPr>
              <a:t>Система ОИБ ИСОД МВД</a:t>
            </a:r>
          </a:p>
        </p:txBody>
      </p:sp>
    </p:spTree>
    <p:extLst>
      <p:ext uri="{BB962C8B-B14F-4D97-AF65-F5344CB8AC3E}">
        <p14:creationId xmlns:p14="http://schemas.microsoft.com/office/powerpoint/2010/main" val="17240710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80292" y="4034463"/>
            <a:ext cx="2580954" cy="2533263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5341311" y="1244694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60852" y="1675975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267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>
                <a:solidFill>
                  <a:schemeClr val="bg1"/>
                </a:solidFill>
                <a:latin typeface="Montserrat" panose="00000500000000000000" pitchFamily="2" charset="-52"/>
              </a:rPr>
              <a:t>/20</a:t>
            </a:r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2673023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73861" y="2173116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5473861" y="3632052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5473861" y="4138402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5573149" y="1293090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5485524" y="4241936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5516262" y="3732451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5734929" y="2203735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5426093" y="1700183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315107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5639025" y="2691311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«Получение и предоставление сведений»</a:t>
            </a:r>
          </a:p>
        </p:txBody>
      </p:sp>
      <p:sp>
        <p:nvSpPr>
          <p:cNvPr id="114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86693" y="1173529"/>
            <a:ext cx="2580954" cy="3014108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5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496567" y="2408077"/>
            <a:ext cx="2255774" cy="477998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6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486974" y="3015319"/>
            <a:ext cx="2255774" cy="47799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7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96568" y="1817913"/>
            <a:ext cx="2255773" cy="477998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499832" y="3638720"/>
            <a:ext cx="2242916" cy="4779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80254" y="1289835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Информационные системы ГИБДД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402450" y="1975683"/>
            <a:ext cx="25053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75490" y="3157802"/>
            <a:ext cx="22672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646384" y="2542663"/>
            <a:ext cx="1888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496567" y="3763357"/>
            <a:ext cx="22504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31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42786" y="2387614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067081" y="2381476"/>
            <a:ext cx="16033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Администрирование + ИБ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5944577" y="324121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52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42786" y="2674220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524085" y="2665686"/>
            <a:ext cx="4283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153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9976" y="2954888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94969" y="2950706"/>
            <a:ext cx="15985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Взаимодействие со СМЭВ</a:t>
            </a:r>
          </a:p>
        </p:txBody>
      </p:sp>
      <p:sp>
        <p:nvSpPr>
          <p:cNvPr id="15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9976" y="3237609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376608" y="3230110"/>
            <a:ext cx="7232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55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9976" y="3512889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035045" y="3482590"/>
            <a:ext cx="15584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solidFill>
                  <a:schemeClr val="bg1"/>
                </a:solidFill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56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9976" y="3793102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86153" y="3796419"/>
            <a:ext cx="16161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solidFill>
                  <a:schemeClr val="bg1"/>
                </a:solidFill>
                <a:latin typeface="Montserrat" panose="00000500000000000000" pitchFamily="2" charset="-52"/>
              </a:rPr>
              <a:t>изготовитилей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 ГРЗ</a:t>
            </a:r>
          </a:p>
        </p:txBody>
      </p:sp>
      <p:sp>
        <p:nvSpPr>
          <p:cNvPr id="157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41073" y="4055467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742786" y="4069408"/>
            <a:ext cx="19965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Административные правонарушения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6BCD3F9-5153-4951-BFC3-A6EEAE5F498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6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22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55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756" y="413356"/>
            <a:ext cx="10515600" cy="774243"/>
          </a:xfrm>
        </p:spPr>
        <p:txBody>
          <a:bodyPr/>
          <a:lstStyle/>
          <a:p>
            <a:r>
              <a:rPr lang="ru-RU" dirty="0"/>
              <a:t>Преобразование информационных систем ГИБДД</a:t>
            </a:r>
          </a:p>
        </p:txBody>
      </p:sp>
    </p:spTree>
    <p:extLst>
      <p:ext uri="{BB962C8B-B14F-4D97-AF65-F5344CB8AC3E}">
        <p14:creationId xmlns:p14="http://schemas.microsoft.com/office/powerpoint/2010/main" val="3239488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00093 L 0.00118 0.33287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6597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555 L 0.00169 0.3342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64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532 L 0.00144 0.3340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643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694 L 0.00182 0.3340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634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.00232 L 0.00247 0.3338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1657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533 L 0.00196 0.33496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3" grpId="0" animBg="1"/>
      <p:bldP spid="94" grpId="0" animBg="1"/>
      <p:bldP spid="84" grpId="0" animBg="1"/>
      <p:bldP spid="85" grpId="0" animBg="1"/>
      <p:bldP spid="86" grpId="0" animBg="1"/>
      <p:bldP spid="87" grpId="0" animBg="1"/>
      <p:bldP spid="122" grpId="0"/>
      <p:bldP spid="147" grpId="0"/>
      <p:bldP spid="148" grpId="0"/>
      <p:bldP spid="149" grpId="0"/>
      <p:bldP spid="126" grpId="0"/>
      <p:bldP spid="60" grpId="0" animBg="1"/>
      <p:bldP spid="141" grpId="0"/>
      <p:bldP spid="115" grpId="0" animBg="1"/>
      <p:bldP spid="116" grpId="0" animBg="1"/>
      <p:bldP spid="118" grpId="0" animBg="1"/>
      <p:bldP spid="121" grpId="0"/>
      <p:bldP spid="125" grpId="0"/>
      <p:bldP spid="127" grpId="0"/>
      <p:bldP spid="131" grpId="0" animBg="1"/>
      <p:bldP spid="132" grpId="0"/>
      <p:bldP spid="146" grpId="0"/>
      <p:bldP spid="152" grpId="0" animBg="1"/>
      <p:bldP spid="133" grpId="0"/>
      <p:bldP spid="153" grpId="0" animBg="1"/>
      <p:bldP spid="142" grpId="0"/>
      <p:bldP spid="154" grpId="0" animBg="1"/>
      <p:bldP spid="140" grpId="0"/>
      <p:bldP spid="155" grpId="0" animBg="1"/>
      <p:bldP spid="134" grpId="0"/>
      <p:bldP spid="156" grpId="0" animBg="1"/>
      <p:bldP spid="143" grpId="0"/>
      <p:bldP spid="157" grpId="0" animBg="1"/>
      <p:bldP spid="1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5341311" y="1244694"/>
            <a:ext cx="2723535" cy="3374628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60852" y="1675975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267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>
                <a:solidFill>
                  <a:schemeClr val="bg1"/>
                </a:solidFill>
                <a:latin typeface="Montserrat" panose="00000500000000000000" pitchFamily="2" charset="-52"/>
              </a:rPr>
              <a:t>/20</a:t>
            </a: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Преобразование информационных систем ГИБДД</a:t>
            </a:r>
          </a:p>
        </p:txBody>
      </p:sp>
      <p:sp>
        <p:nvSpPr>
          <p:cNvPr id="81" name="Полилиния: фигура 80">
            <a:extLst>
              <a:ext uri="{FF2B5EF4-FFF2-40B4-BE49-F238E27FC236}">
                <a16:creationId xmlns:a16="http://schemas.microsoft.com/office/drawing/2014/main" id="{8BB8E1A3-4521-4075-A791-33C3270192C4}"/>
              </a:ext>
            </a:extLst>
          </p:cNvPr>
          <p:cNvSpPr/>
          <p:nvPr/>
        </p:nvSpPr>
        <p:spPr>
          <a:xfrm>
            <a:off x="5532084" y="4677176"/>
            <a:ext cx="2334911" cy="1957540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2673023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73861" y="2173116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5473861" y="3632052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5473861" y="4138402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0" name="Полилиния: фигура 89">
            <a:extLst>
              <a:ext uri="{FF2B5EF4-FFF2-40B4-BE49-F238E27FC236}">
                <a16:creationId xmlns:a16="http://schemas.microsoft.com/office/drawing/2014/main" id="{EE081844-15E5-480A-97D6-D72695783C56}"/>
              </a:ext>
            </a:extLst>
          </p:cNvPr>
          <p:cNvSpPr/>
          <p:nvPr/>
        </p:nvSpPr>
        <p:spPr>
          <a:xfrm>
            <a:off x="5734929" y="5573091"/>
            <a:ext cx="1962892" cy="24346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1" name="Полилиния: фигура 90">
            <a:extLst>
              <a:ext uri="{FF2B5EF4-FFF2-40B4-BE49-F238E27FC236}">
                <a16:creationId xmlns:a16="http://schemas.microsoft.com/office/drawing/2014/main" id="{3221A39E-654B-4C0B-B48E-9D2BD63E56CD}"/>
              </a:ext>
            </a:extLst>
          </p:cNvPr>
          <p:cNvSpPr/>
          <p:nvPr/>
        </p:nvSpPr>
        <p:spPr>
          <a:xfrm>
            <a:off x="5734929" y="5870407"/>
            <a:ext cx="1962893" cy="24192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2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5287339"/>
            <a:ext cx="1962892" cy="233816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5573149" y="1293090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363725" y="5295940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625A090C-8B71-4083-BDFB-6C6194FEF78D}"/>
              </a:ext>
            </a:extLst>
          </p:cNvPr>
          <p:cNvSpPr txBox="1"/>
          <p:nvPr/>
        </p:nvSpPr>
        <p:spPr>
          <a:xfrm>
            <a:off x="5832405" y="5889514"/>
            <a:ext cx="1824207" cy="21544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E525890A-C69D-46B0-8CA4-8F9A4A403832}"/>
              </a:ext>
            </a:extLst>
          </p:cNvPr>
          <p:cNvSpPr txBox="1"/>
          <p:nvPr/>
        </p:nvSpPr>
        <p:spPr>
          <a:xfrm>
            <a:off x="5804582" y="5594372"/>
            <a:ext cx="19066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5485524" y="4241936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5516262" y="3732451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5734929" y="2203735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5426093" y="1700183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315107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5639025" y="2691311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«Получение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и предоставление сведений»</a:t>
            </a:r>
          </a:p>
        </p:txBody>
      </p:sp>
      <p:sp>
        <p:nvSpPr>
          <p:cNvPr id="114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84524" y="1166051"/>
            <a:ext cx="2580954" cy="5401676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5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517645" y="4702389"/>
            <a:ext cx="2255774" cy="477998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6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508052" y="5309631"/>
            <a:ext cx="2255774" cy="47799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7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96568" y="1817913"/>
            <a:ext cx="2255773" cy="477998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520910" y="5933032"/>
            <a:ext cx="2242916" cy="4779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80254" y="1289835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Информационные системы ГИБДД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402450" y="1975683"/>
            <a:ext cx="25053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96568" y="5452114"/>
            <a:ext cx="22672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667462" y="4836975"/>
            <a:ext cx="1888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517645" y="6057669"/>
            <a:ext cx="22504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31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42786" y="2387614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067081" y="2381476"/>
            <a:ext cx="16033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Администрирование + ИБ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5944577" y="324121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52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42786" y="2674220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524085" y="2665686"/>
            <a:ext cx="4283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153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9976" y="2954888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94969" y="2950706"/>
            <a:ext cx="15985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Взаимодействие со СМЭВ</a:t>
            </a:r>
          </a:p>
        </p:txBody>
      </p:sp>
      <p:sp>
        <p:nvSpPr>
          <p:cNvPr id="15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9976" y="3255897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376608" y="3248398"/>
            <a:ext cx="7232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155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9976" y="3512889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035045" y="3482590"/>
            <a:ext cx="15584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solidFill>
                  <a:schemeClr val="bg1"/>
                </a:solidFill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56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9976" y="3793102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86153" y="3796419"/>
            <a:ext cx="16161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solidFill>
                  <a:schemeClr val="bg1"/>
                </a:solidFill>
                <a:latin typeface="Montserrat" panose="00000500000000000000" pitchFamily="2" charset="-52"/>
              </a:rPr>
              <a:t>изготовитилей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 ГРЗ</a:t>
            </a:r>
          </a:p>
        </p:txBody>
      </p:sp>
      <p:sp>
        <p:nvSpPr>
          <p:cNvPr id="157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1929" y="4055467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744191" y="4065948"/>
            <a:ext cx="197201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Административные правонарушения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BCD3F9-5153-4951-BFC3-A6EEAE5F498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53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23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BDCD503-0F7E-4105-8740-DD8B6420BD11}"/>
              </a:ext>
            </a:extLst>
          </p:cNvPr>
          <p:cNvSpPr txBox="1"/>
          <p:nvPr/>
        </p:nvSpPr>
        <p:spPr>
          <a:xfrm>
            <a:off x="5532084" y="4751074"/>
            <a:ext cx="2325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ГИБДД</a:t>
            </a:r>
          </a:p>
        </p:txBody>
      </p:sp>
      <p:sp>
        <p:nvSpPr>
          <p:cNvPr id="55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6168028"/>
            <a:ext cx="1962892" cy="38471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5922044" y="6184687"/>
            <a:ext cx="173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Montserrat" panose="00000500000000000000" pitchFamily="2" charset="-52"/>
              </a:rPr>
              <a:t>Иные реестры (при наличии правовых оснований</a:t>
            </a:r>
            <a:endParaRPr lang="ru-RU" sz="800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753073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96296E-6 L 0.38072 -0.084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36" y="-42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7 L 0.40013 -0.081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0" y="-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96296E-6 L 0.4082 -0.0627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04" y="-314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85185E-6 L 0.40195 -0.0613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91" y="-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L 0.41588 -0.0335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94" y="-169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33333E-6 L 0.40559 -0.0326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73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7.40741E-7 L 0.40846 0.3041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1520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40742 0.2990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65" y="1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7.40741E-7 L 0.4095 0.2981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1490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23 L 0.39909 0.3030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4" y="1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023 L 0.41055 0.30023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3" y="150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0.40208 0.3051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65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90" grpId="0" animBg="1"/>
      <p:bldP spid="91" grpId="0" animBg="1"/>
      <p:bldP spid="92" grpId="0" animBg="1"/>
      <p:bldP spid="128" grpId="0"/>
      <p:bldP spid="129" grpId="0"/>
      <p:bldP spid="130" grpId="0"/>
      <p:bldP spid="131" grpId="0" animBg="1"/>
      <p:bldP spid="131" grpId="1" animBg="1"/>
      <p:bldP spid="132" grpId="0"/>
      <p:bldP spid="132" grpId="1"/>
      <p:bldP spid="152" grpId="0" animBg="1"/>
      <p:bldP spid="152" grpId="1" animBg="1"/>
      <p:bldP spid="133" grpId="0"/>
      <p:bldP spid="133" grpId="1"/>
      <p:bldP spid="153" grpId="0" animBg="1"/>
      <p:bldP spid="153" grpId="1" animBg="1"/>
      <p:bldP spid="142" grpId="0"/>
      <p:bldP spid="142" grpId="1"/>
      <p:bldP spid="154" grpId="0" animBg="1"/>
      <p:bldP spid="154" grpId="1" animBg="1"/>
      <p:bldP spid="140" grpId="0"/>
      <p:bldP spid="140" grpId="1"/>
      <p:bldP spid="155" grpId="0" animBg="1"/>
      <p:bldP spid="155" grpId="1" animBg="1"/>
      <p:bldP spid="134" grpId="0"/>
      <p:bldP spid="134" grpId="1"/>
      <p:bldP spid="156" grpId="0" animBg="1"/>
      <p:bldP spid="156" grpId="1" animBg="1"/>
      <p:bldP spid="143" grpId="0"/>
      <p:bldP spid="143" grpId="1"/>
      <p:bldP spid="54" grpId="0"/>
      <p:bldP spid="55" grpId="0" animBg="1"/>
      <p:bldP spid="5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5341311" y="1244694"/>
            <a:ext cx="2723535" cy="3374628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60852" y="1675975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Преобразование информационных систем ГИБДД</a:t>
            </a:r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2673023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73861" y="2173116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5473861" y="3632052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5473861" y="4138402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5573149" y="1293090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5485524" y="4241936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5516262" y="3732451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5734929" y="2203735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5426093" y="1700183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315107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5639025" y="2691311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114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84524" y="1166051"/>
            <a:ext cx="2580954" cy="5401676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5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517645" y="4702389"/>
            <a:ext cx="2255774" cy="477998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6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508052" y="5309631"/>
            <a:ext cx="2255774" cy="47799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7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96568" y="1817913"/>
            <a:ext cx="2255773" cy="477998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520910" y="5933032"/>
            <a:ext cx="2242916" cy="4779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80254" y="1289835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Информационные системы ГИБДД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402450" y="1975683"/>
            <a:ext cx="25053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96568" y="5452114"/>
            <a:ext cx="22672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667462" y="4836975"/>
            <a:ext cx="1888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517645" y="6057669"/>
            <a:ext cx="22504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5944577" y="324121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57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1929" y="4055467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731929" y="4065948"/>
            <a:ext cx="19965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Административные правонарушения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BCD3F9-5153-4951-BFC3-A6EEAE5F498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1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24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62" name="Полилиния: фигура 80">
            <a:extLst>
              <a:ext uri="{FF2B5EF4-FFF2-40B4-BE49-F238E27FC236}">
                <a16:creationId xmlns:a16="http://schemas.microsoft.com/office/drawing/2014/main" id="{8BB8E1A3-4521-4075-A791-33C3270192C4}"/>
              </a:ext>
            </a:extLst>
          </p:cNvPr>
          <p:cNvSpPr/>
          <p:nvPr/>
        </p:nvSpPr>
        <p:spPr>
          <a:xfrm>
            <a:off x="5532084" y="4677176"/>
            <a:ext cx="2334911" cy="1957540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3" name="Полилиния: фигура 89">
            <a:extLst>
              <a:ext uri="{FF2B5EF4-FFF2-40B4-BE49-F238E27FC236}">
                <a16:creationId xmlns:a16="http://schemas.microsoft.com/office/drawing/2014/main" id="{EE081844-15E5-480A-97D6-D72695783C56}"/>
              </a:ext>
            </a:extLst>
          </p:cNvPr>
          <p:cNvSpPr/>
          <p:nvPr/>
        </p:nvSpPr>
        <p:spPr>
          <a:xfrm>
            <a:off x="5734929" y="5573091"/>
            <a:ext cx="1962892" cy="24346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90">
            <a:extLst>
              <a:ext uri="{FF2B5EF4-FFF2-40B4-BE49-F238E27FC236}">
                <a16:creationId xmlns:a16="http://schemas.microsoft.com/office/drawing/2014/main" id="{3221A39E-654B-4C0B-B48E-9D2BD63E56CD}"/>
              </a:ext>
            </a:extLst>
          </p:cNvPr>
          <p:cNvSpPr/>
          <p:nvPr/>
        </p:nvSpPr>
        <p:spPr>
          <a:xfrm>
            <a:off x="5734929" y="5870407"/>
            <a:ext cx="1962893" cy="24192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5287339"/>
            <a:ext cx="1962892" cy="233816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363725" y="5295940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25A090C-8B71-4083-BDFB-6C6194FEF78D}"/>
              </a:ext>
            </a:extLst>
          </p:cNvPr>
          <p:cNvSpPr txBox="1"/>
          <p:nvPr/>
        </p:nvSpPr>
        <p:spPr>
          <a:xfrm>
            <a:off x="5832405" y="5889514"/>
            <a:ext cx="1824207" cy="21544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525890A-C69D-46B0-8CA4-8F9A4A403832}"/>
              </a:ext>
            </a:extLst>
          </p:cNvPr>
          <p:cNvSpPr txBox="1"/>
          <p:nvPr/>
        </p:nvSpPr>
        <p:spPr>
          <a:xfrm>
            <a:off x="5804582" y="5594372"/>
            <a:ext cx="19066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BDCD503-0F7E-4105-8740-DD8B6420BD11}"/>
              </a:ext>
            </a:extLst>
          </p:cNvPr>
          <p:cNvSpPr txBox="1"/>
          <p:nvPr/>
        </p:nvSpPr>
        <p:spPr>
          <a:xfrm>
            <a:off x="5532084" y="4751074"/>
            <a:ext cx="2325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ГИБДД</a:t>
            </a:r>
          </a:p>
        </p:txBody>
      </p:sp>
      <p:sp>
        <p:nvSpPr>
          <p:cNvPr id="71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6168028"/>
            <a:ext cx="1962892" cy="38471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5922044" y="6184687"/>
            <a:ext cx="173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Montserrat" panose="00000500000000000000" pitchFamily="2" charset="-52"/>
              </a:rPr>
              <a:t>Иные реестры (при наличии правовых оснований</a:t>
            </a:r>
            <a:endParaRPr lang="ru-RU" sz="800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677423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59259E-6 L 2.91667E-6 -0.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25" grpId="0"/>
      <p:bldP spid="157" grpId="0" animBg="1"/>
      <p:bldP spid="1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5341311" y="1244694"/>
            <a:ext cx="2723535" cy="3374628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6BCD3F9-5153-4951-BFC3-A6EEAE5F498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56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5BA4C6D6-C0FA-44BB-9F0C-4B4C813FEFC0}" type="slidenum">
              <a:rPr lang="en-ID" smtClean="0"/>
              <a:pPr/>
              <a:t>25</a:t>
            </a:fld>
            <a:endParaRPr lang="en-ID" dirty="0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60852" y="1675975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Преобразование информационных систем ГИБДД</a:t>
            </a:r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8509942" y="1289834"/>
            <a:ext cx="2580954" cy="5376142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2673023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73861" y="2173116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5473861" y="3632052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5473861" y="4138402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5573149" y="1293090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8605672" y="1413619"/>
            <a:ext cx="2298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ЕЦП ГИБДД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10402178" y="2149229"/>
            <a:ext cx="25053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5485524" y="4241936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5516262" y="3732451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5734929" y="2203735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5426093" y="1700183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315107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5639025" y="2691311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114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82536" y="1166051"/>
            <a:ext cx="2580954" cy="5401676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5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517645" y="2982942"/>
            <a:ext cx="2255774" cy="477998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6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508052" y="5309631"/>
            <a:ext cx="2255774" cy="47799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7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96568" y="1817913"/>
            <a:ext cx="2255773" cy="477998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520910" y="5933032"/>
            <a:ext cx="2242916" cy="4779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80254" y="1289835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Информационные системы ГИБДД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402450" y="1975683"/>
            <a:ext cx="25053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96568" y="5452114"/>
            <a:ext cx="22672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667462" y="3117528"/>
            <a:ext cx="1888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517645" y="6057669"/>
            <a:ext cx="22504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5944577" y="324121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57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31929" y="2336020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682783" y="2338886"/>
            <a:ext cx="209063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5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Административные правонарушения</a:t>
            </a:r>
          </a:p>
        </p:txBody>
      </p:sp>
      <p:sp>
        <p:nvSpPr>
          <p:cNvPr id="65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1111753" y="5009488"/>
            <a:ext cx="1640588" cy="155063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898C93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1167459" y="4968045"/>
            <a:ext cx="15291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ФБД</a:t>
            </a:r>
          </a:p>
        </p:txBody>
      </p:sp>
      <p:sp>
        <p:nvSpPr>
          <p:cNvPr id="58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72779" y="3542321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787798" y="3551286"/>
            <a:ext cx="200613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Административные правонарушения</a:t>
            </a:r>
          </a:p>
        </p:txBody>
      </p:sp>
      <p:sp>
        <p:nvSpPr>
          <p:cNvPr id="61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76879" y="4680318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021855" y="4689357"/>
            <a:ext cx="14302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Мобильный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  <a:r>
              <a:rPr lang="ru-RU" sz="800" dirty="0">
                <a:latin typeface="Montserrat" panose="00000500000000000000" pitchFamily="2" charset="-52"/>
              </a:rPr>
              <a:t>инспектор</a:t>
            </a:r>
          </a:p>
        </p:txBody>
      </p:sp>
      <p:sp>
        <p:nvSpPr>
          <p:cNvPr id="6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0712" y="4072226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506627" y="4081265"/>
            <a:ext cx="4283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3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7286" y="3811392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25705" y="3820431"/>
            <a:ext cx="16033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Администрирование + ИБ</a:t>
            </a:r>
          </a:p>
        </p:txBody>
      </p:sp>
      <p:sp>
        <p:nvSpPr>
          <p:cNvPr id="75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0259" y="4333588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21080" y="4342627"/>
            <a:ext cx="15985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Взаимодействие со СМЭВ</a:t>
            </a:r>
          </a:p>
        </p:txBody>
      </p:sp>
      <p:sp>
        <p:nvSpPr>
          <p:cNvPr id="67" name="Полилиния: фигура 80">
            <a:extLst>
              <a:ext uri="{FF2B5EF4-FFF2-40B4-BE49-F238E27FC236}">
                <a16:creationId xmlns:a16="http://schemas.microsoft.com/office/drawing/2014/main" id="{8BB8E1A3-4521-4075-A791-33C3270192C4}"/>
              </a:ext>
            </a:extLst>
          </p:cNvPr>
          <p:cNvSpPr/>
          <p:nvPr/>
        </p:nvSpPr>
        <p:spPr>
          <a:xfrm>
            <a:off x="5532084" y="4677176"/>
            <a:ext cx="2334911" cy="1957540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8" name="Полилиния: фигура 89">
            <a:extLst>
              <a:ext uri="{FF2B5EF4-FFF2-40B4-BE49-F238E27FC236}">
                <a16:creationId xmlns:a16="http://schemas.microsoft.com/office/drawing/2014/main" id="{EE081844-15E5-480A-97D6-D72695783C56}"/>
              </a:ext>
            </a:extLst>
          </p:cNvPr>
          <p:cNvSpPr/>
          <p:nvPr/>
        </p:nvSpPr>
        <p:spPr>
          <a:xfrm>
            <a:off x="5734929" y="5573091"/>
            <a:ext cx="1962892" cy="24346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9" name="Полилиния: фигура 90">
            <a:extLst>
              <a:ext uri="{FF2B5EF4-FFF2-40B4-BE49-F238E27FC236}">
                <a16:creationId xmlns:a16="http://schemas.microsoft.com/office/drawing/2014/main" id="{3221A39E-654B-4C0B-B48E-9D2BD63E56CD}"/>
              </a:ext>
            </a:extLst>
          </p:cNvPr>
          <p:cNvSpPr/>
          <p:nvPr/>
        </p:nvSpPr>
        <p:spPr>
          <a:xfrm>
            <a:off x="5734929" y="5870407"/>
            <a:ext cx="1962893" cy="24192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0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5287339"/>
            <a:ext cx="1962892" cy="233816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363725" y="5295940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25A090C-8B71-4083-BDFB-6C6194FEF78D}"/>
              </a:ext>
            </a:extLst>
          </p:cNvPr>
          <p:cNvSpPr txBox="1"/>
          <p:nvPr/>
        </p:nvSpPr>
        <p:spPr>
          <a:xfrm>
            <a:off x="5832405" y="5889514"/>
            <a:ext cx="1824207" cy="21544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525890A-C69D-46B0-8CA4-8F9A4A403832}"/>
              </a:ext>
            </a:extLst>
          </p:cNvPr>
          <p:cNvSpPr txBox="1"/>
          <p:nvPr/>
        </p:nvSpPr>
        <p:spPr>
          <a:xfrm>
            <a:off x="5804582" y="5594372"/>
            <a:ext cx="19066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BDCD503-0F7E-4105-8740-DD8B6420BD11}"/>
              </a:ext>
            </a:extLst>
          </p:cNvPr>
          <p:cNvSpPr txBox="1"/>
          <p:nvPr/>
        </p:nvSpPr>
        <p:spPr>
          <a:xfrm>
            <a:off x="5532084" y="4751074"/>
            <a:ext cx="2325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ГИБДД</a:t>
            </a:r>
          </a:p>
        </p:txBody>
      </p:sp>
      <p:sp>
        <p:nvSpPr>
          <p:cNvPr id="93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6168028"/>
            <a:ext cx="1962892" cy="38471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5922044" y="6184687"/>
            <a:ext cx="173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Montserrat" panose="00000500000000000000" pitchFamily="2" charset="-52"/>
              </a:rPr>
              <a:t>Иные реестры (при наличии правовых оснований</a:t>
            </a:r>
            <a:endParaRPr lang="ru-RU" sz="800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421601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0.00156 0.17315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865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-0.00118 0.1745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6 L -0.00065 -0.2067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034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.00185 L -0.00065 -0.2076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1.48148E-6 L 0.67123 0.0243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42" y="12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-0.00139 L 0.66875 0.02431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9" y="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124" grpId="0"/>
      <p:bldP spid="117" grpId="0" animBg="1"/>
      <p:bldP spid="120" grpId="0"/>
      <p:bldP spid="157" grpId="0" animBg="1"/>
      <p:bldP spid="157" grpId="1" animBg="1"/>
      <p:bldP spid="145" grpId="0"/>
      <p:bldP spid="145" grpId="1"/>
      <p:bldP spid="65" grpId="0" animBg="1"/>
      <p:bldP spid="65" grpId="1" animBg="1"/>
      <p:bldP spid="65" grpId="2" animBg="1"/>
      <p:bldP spid="66" grpId="0"/>
      <p:bldP spid="66" grpId="1"/>
      <p:bldP spid="66" grpId="2"/>
      <p:bldP spid="58" grpId="0" animBg="1"/>
      <p:bldP spid="59" grpId="0"/>
      <p:bldP spid="61" grpId="0" animBg="1"/>
      <p:bldP spid="62" grpId="0"/>
      <p:bldP spid="64" grpId="0" animBg="1"/>
      <p:bldP spid="72" grpId="0"/>
      <p:bldP spid="73" grpId="0" animBg="1"/>
      <p:bldP spid="74" grpId="0"/>
      <p:bldP spid="75" grpId="0" animBg="1"/>
      <p:bldP spid="7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5341311" y="1244694"/>
            <a:ext cx="2723535" cy="3374628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60852" y="1675975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44435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/2</a:t>
            </a:r>
            <a:r>
              <a:rPr lang="en-US" sz="1200" dirty="0">
                <a:latin typeface="Montserrat" panose="00000500000000000000" pitchFamily="2" charset="-52"/>
              </a:rPr>
              <a:t>   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/>
              <a:pPr/>
              <a:t>26</a:t>
            </a:fld>
            <a:endParaRPr lang="en-ID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Преобразование информационных систем ГИБДД</a:t>
            </a:r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8509942" y="1289834"/>
            <a:ext cx="2580954" cy="5376142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2673023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73861" y="2173116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5473861" y="3632052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5473861" y="4138402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5573149" y="1293090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8605672" y="1413619"/>
            <a:ext cx="2298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ЕЦП ГИБДД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5485524" y="4241936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5516262" y="3732451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5734929" y="2203735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5426093" y="1700183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315107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5639025" y="2691311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114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82536" y="1166051"/>
            <a:ext cx="2580954" cy="5401676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5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517645" y="2982942"/>
            <a:ext cx="2255774" cy="477998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6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508052" y="5309631"/>
            <a:ext cx="2255774" cy="47799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520910" y="5933032"/>
            <a:ext cx="2242916" cy="4779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80254" y="1289835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Информационные системы ГИБДД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96568" y="5452114"/>
            <a:ext cx="22672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667462" y="3117528"/>
            <a:ext cx="1888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517645" y="6057669"/>
            <a:ext cx="22504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5944577" y="324121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58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72779" y="3542321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776879" y="3550804"/>
            <a:ext cx="19965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00" dirty="0">
                <a:latin typeface="Montserrat" panose="00000500000000000000" pitchFamily="2" charset="-52"/>
              </a:rPr>
              <a:t>Административные правонарушения</a:t>
            </a:r>
          </a:p>
        </p:txBody>
      </p:sp>
      <p:sp>
        <p:nvSpPr>
          <p:cNvPr id="61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76879" y="4680318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021855" y="4689357"/>
            <a:ext cx="14302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Мобильный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  <a:r>
              <a:rPr lang="ru-RU" sz="800" dirty="0">
                <a:latin typeface="Montserrat" panose="00000500000000000000" pitchFamily="2" charset="-52"/>
              </a:rPr>
              <a:t>инспектор</a:t>
            </a:r>
          </a:p>
        </p:txBody>
      </p:sp>
      <p:sp>
        <p:nvSpPr>
          <p:cNvPr id="63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894892" y="2934440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454058" y="2943479"/>
            <a:ext cx="8018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Автошколы</a:t>
            </a:r>
          </a:p>
        </p:txBody>
      </p:sp>
      <p:sp>
        <p:nvSpPr>
          <p:cNvPr id="68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907816" y="2594094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105507" y="2603133"/>
            <a:ext cx="15247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Экзаменационный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  <a:r>
              <a:rPr lang="ru-RU" sz="800" dirty="0">
                <a:latin typeface="Montserrat" panose="00000500000000000000" pitchFamily="2" charset="-52"/>
              </a:rPr>
              <a:t>класс</a:t>
            </a:r>
          </a:p>
        </p:txBody>
      </p:sp>
      <p:sp>
        <p:nvSpPr>
          <p:cNvPr id="7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894439" y="3255436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479253" y="3264475"/>
            <a:ext cx="7505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Технадзор</a:t>
            </a:r>
          </a:p>
        </p:txBody>
      </p:sp>
      <p:sp>
        <p:nvSpPr>
          <p:cNvPr id="6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0712" y="4072226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506627" y="4081265"/>
            <a:ext cx="4283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3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7286" y="3811392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25705" y="3820431"/>
            <a:ext cx="16033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Администрирование + ИБ</a:t>
            </a:r>
          </a:p>
        </p:txBody>
      </p:sp>
      <p:sp>
        <p:nvSpPr>
          <p:cNvPr id="75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0259" y="4333588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21080" y="4342627"/>
            <a:ext cx="15985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Взаимодействие со СМЭВ</a:t>
            </a:r>
          </a:p>
        </p:txBody>
      </p:sp>
      <p:sp>
        <p:nvSpPr>
          <p:cNvPr id="77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8681267" y="1984175"/>
            <a:ext cx="2255773" cy="477998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8681267" y="2141944"/>
            <a:ext cx="2255773" cy="220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57" name="Полилиния: фигура 80">
            <a:extLst>
              <a:ext uri="{FF2B5EF4-FFF2-40B4-BE49-F238E27FC236}">
                <a16:creationId xmlns:a16="http://schemas.microsoft.com/office/drawing/2014/main" id="{8BB8E1A3-4521-4075-A791-33C3270192C4}"/>
              </a:ext>
            </a:extLst>
          </p:cNvPr>
          <p:cNvSpPr/>
          <p:nvPr/>
        </p:nvSpPr>
        <p:spPr>
          <a:xfrm>
            <a:off x="5532084" y="4677176"/>
            <a:ext cx="2334911" cy="1957540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5" name="Полилиния: фигура 89">
            <a:extLst>
              <a:ext uri="{FF2B5EF4-FFF2-40B4-BE49-F238E27FC236}">
                <a16:creationId xmlns:a16="http://schemas.microsoft.com/office/drawing/2014/main" id="{EE081844-15E5-480A-97D6-D72695783C56}"/>
              </a:ext>
            </a:extLst>
          </p:cNvPr>
          <p:cNvSpPr/>
          <p:nvPr/>
        </p:nvSpPr>
        <p:spPr>
          <a:xfrm>
            <a:off x="5734929" y="5573091"/>
            <a:ext cx="1962892" cy="24346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Полилиния: фигура 90">
            <a:extLst>
              <a:ext uri="{FF2B5EF4-FFF2-40B4-BE49-F238E27FC236}">
                <a16:creationId xmlns:a16="http://schemas.microsoft.com/office/drawing/2014/main" id="{3221A39E-654B-4C0B-B48E-9D2BD63E56CD}"/>
              </a:ext>
            </a:extLst>
          </p:cNvPr>
          <p:cNvSpPr/>
          <p:nvPr/>
        </p:nvSpPr>
        <p:spPr>
          <a:xfrm>
            <a:off x="5734929" y="5870407"/>
            <a:ext cx="1962893" cy="24192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9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5287339"/>
            <a:ext cx="1962892" cy="233816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363725" y="5295940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25A090C-8B71-4083-BDFB-6C6194FEF78D}"/>
              </a:ext>
            </a:extLst>
          </p:cNvPr>
          <p:cNvSpPr txBox="1"/>
          <p:nvPr/>
        </p:nvSpPr>
        <p:spPr>
          <a:xfrm>
            <a:off x="5832405" y="5889514"/>
            <a:ext cx="1824207" cy="21544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525890A-C69D-46B0-8CA4-8F9A4A403832}"/>
              </a:ext>
            </a:extLst>
          </p:cNvPr>
          <p:cNvSpPr txBox="1"/>
          <p:nvPr/>
        </p:nvSpPr>
        <p:spPr>
          <a:xfrm>
            <a:off x="5804582" y="5594372"/>
            <a:ext cx="19066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BDCD503-0F7E-4105-8740-DD8B6420BD11}"/>
              </a:ext>
            </a:extLst>
          </p:cNvPr>
          <p:cNvSpPr txBox="1"/>
          <p:nvPr/>
        </p:nvSpPr>
        <p:spPr>
          <a:xfrm>
            <a:off x="5532084" y="4751074"/>
            <a:ext cx="2325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ГИБДД</a:t>
            </a:r>
          </a:p>
        </p:txBody>
      </p:sp>
      <p:sp>
        <p:nvSpPr>
          <p:cNvPr id="98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6168028"/>
            <a:ext cx="1962892" cy="38471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5922044" y="6184687"/>
            <a:ext cx="173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Montserrat" panose="00000500000000000000" pitchFamily="2" charset="-52"/>
              </a:rPr>
              <a:t>Иные реестры (при наличии правовых оснований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8697811" y="2122142"/>
            <a:ext cx="2255773" cy="220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err="1" smtClean="0">
                <a:solidFill>
                  <a:schemeClr val="bg1"/>
                </a:solidFill>
                <a:latin typeface="Montserrat" panose="00000500000000000000" pitchFamily="2" charset="-52"/>
              </a:rPr>
              <a:t>Импортозамещённый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  ФИС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ГИБДД-М</a:t>
            </a:r>
          </a:p>
        </p:txBody>
      </p:sp>
    </p:spTree>
    <p:extLst>
      <p:ext uri="{BB962C8B-B14F-4D97-AF65-F5344CB8AC3E}">
        <p14:creationId xmlns:p14="http://schemas.microsoft.com/office/powerpoint/2010/main" val="36401827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0.40287 -0.2990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3" y="-1495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0.41627 -0.3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07" y="-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L 0.40078 -0.2592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39" y="-1296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0.41002 -0.2641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95" y="-1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0.41367 -0.22894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77" y="-1145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0.41692 -0.23217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46" y="-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7" grpId="0"/>
      <p:bldP spid="68" grpId="0" animBg="1"/>
      <p:bldP spid="69" grpId="0"/>
      <p:bldP spid="70" grpId="0" animBg="1"/>
      <p:bldP spid="71" grpId="0"/>
      <p:bldP spid="64" grpId="0" animBg="1"/>
      <p:bldP spid="64" grpId="1" animBg="1"/>
      <p:bldP spid="72" grpId="0"/>
      <p:bldP spid="72" grpId="1"/>
      <p:bldP spid="73" grpId="0" animBg="1"/>
      <p:bldP spid="73" grpId="1" animBg="1"/>
      <p:bldP spid="74" grpId="0"/>
      <p:bldP spid="74" grpId="1"/>
      <p:bldP spid="75" grpId="0" animBg="1"/>
      <p:bldP spid="75" grpId="1" animBg="1"/>
      <p:bldP spid="76" grpId="0"/>
      <p:bldP spid="76" grpId="1"/>
      <p:bldP spid="78" grpId="0"/>
      <p:bldP spid="8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5341311" y="1244694"/>
            <a:ext cx="2723535" cy="3374628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60852" y="1675975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858591" y="6246664"/>
            <a:ext cx="58541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Montserrat" panose="00000500000000000000" pitchFamily="2" charset="-52"/>
              </a:rPr>
              <a:t>          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/>
              <a:pPr/>
              <a:t>27</a:t>
            </a:fld>
            <a:endParaRPr lang="en-ID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Преобразование информационных систем ГИБДД</a:t>
            </a:r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8509942" y="1289834"/>
            <a:ext cx="2580954" cy="5376142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2673023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5473861" y="2173116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6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5473861" y="3632052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7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5473861" y="4138402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5573149" y="1293090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8605671" y="1413619"/>
            <a:ext cx="225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Процессные системы ЕЦП ГИБДД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10692327" y="3702976"/>
            <a:ext cx="1888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5485524" y="4241936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5516262" y="3732451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5734929" y="2203735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5426093" y="1700183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5473861" y="315107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5639025" y="2691311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114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82536" y="1166051"/>
            <a:ext cx="2580954" cy="5401676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5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517645" y="2982942"/>
            <a:ext cx="2255774" cy="477998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6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508052" y="5309631"/>
            <a:ext cx="2255774" cy="47799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520910" y="5933032"/>
            <a:ext cx="2242916" cy="4779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6A0C727-A197-49CA-8F54-8B6BC85B26B4}"/>
              </a:ext>
            </a:extLst>
          </p:cNvPr>
          <p:cNvSpPr txBox="1"/>
          <p:nvPr/>
        </p:nvSpPr>
        <p:spPr>
          <a:xfrm>
            <a:off x="480254" y="1289835"/>
            <a:ext cx="209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Информационные системы ГИБДД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496568" y="5452114"/>
            <a:ext cx="22672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667462" y="3117528"/>
            <a:ext cx="1888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517645" y="6057669"/>
            <a:ext cx="22504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5944577" y="324121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58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72779" y="3542321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770531" y="3559446"/>
            <a:ext cx="19965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00" dirty="0">
                <a:latin typeface="Montserrat" panose="00000500000000000000" pitchFamily="2" charset="-52"/>
              </a:rPr>
              <a:t>Административные правонарушения</a:t>
            </a:r>
          </a:p>
        </p:txBody>
      </p:sp>
      <p:sp>
        <p:nvSpPr>
          <p:cNvPr id="61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76879" y="4680318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021855" y="4689357"/>
            <a:ext cx="14302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Мобильный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  <a:r>
              <a:rPr lang="ru-RU" sz="800" dirty="0">
                <a:latin typeface="Montserrat" panose="00000500000000000000" pitchFamily="2" charset="-52"/>
              </a:rPr>
              <a:t>инспектор</a:t>
            </a:r>
          </a:p>
        </p:txBody>
      </p:sp>
      <p:sp>
        <p:nvSpPr>
          <p:cNvPr id="63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894892" y="2934440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454058" y="2943479"/>
            <a:ext cx="8018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Автошколы</a:t>
            </a:r>
          </a:p>
        </p:txBody>
      </p:sp>
      <p:sp>
        <p:nvSpPr>
          <p:cNvPr id="68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907816" y="2594094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105507" y="2603133"/>
            <a:ext cx="15247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Экзаменационный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  <a:r>
              <a:rPr lang="ru-RU" sz="800" dirty="0">
                <a:latin typeface="Montserrat" panose="00000500000000000000" pitchFamily="2" charset="-52"/>
              </a:rPr>
              <a:t>класс</a:t>
            </a:r>
          </a:p>
        </p:txBody>
      </p:sp>
      <p:sp>
        <p:nvSpPr>
          <p:cNvPr id="7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894439" y="3255436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479253" y="3264475"/>
            <a:ext cx="7505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Технадзор</a:t>
            </a:r>
          </a:p>
        </p:txBody>
      </p:sp>
      <p:sp>
        <p:nvSpPr>
          <p:cNvPr id="77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8681267" y="1984175"/>
            <a:ext cx="2255773" cy="477998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19050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1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7197" y="2671449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513112" y="2680488"/>
            <a:ext cx="4283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53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73771" y="2410615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32190" y="2419654"/>
            <a:ext cx="16033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Администрирование + ИБ</a:t>
            </a:r>
          </a:p>
        </p:txBody>
      </p:sp>
      <p:sp>
        <p:nvSpPr>
          <p:cNvPr id="55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6744" y="2932811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27565" y="2941850"/>
            <a:ext cx="15985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Взаимодействие со СМЭВ</a:t>
            </a:r>
          </a:p>
        </p:txBody>
      </p:sp>
      <p:sp>
        <p:nvSpPr>
          <p:cNvPr id="57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3957" y="4049532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1509872" y="4058571"/>
            <a:ext cx="4283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65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70531" y="3788698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28950" y="3797737"/>
            <a:ext cx="16033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Администрирование + ИБ</a:t>
            </a:r>
          </a:p>
        </p:txBody>
      </p:sp>
      <p:sp>
        <p:nvSpPr>
          <p:cNvPr id="72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763504" y="4310894"/>
            <a:ext cx="1996540" cy="218761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24325" y="4319933"/>
            <a:ext cx="15985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Взаимодействие со СМЭВ</a:t>
            </a:r>
          </a:p>
        </p:txBody>
      </p:sp>
      <p:sp>
        <p:nvSpPr>
          <p:cNvPr id="76" name="Полилиния: фигура 80">
            <a:extLst>
              <a:ext uri="{FF2B5EF4-FFF2-40B4-BE49-F238E27FC236}">
                <a16:creationId xmlns:a16="http://schemas.microsoft.com/office/drawing/2014/main" id="{8BB8E1A3-4521-4075-A791-33C3270192C4}"/>
              </a:ext>
            </a:extLst>
          </p:cNvPr>
          <p:cNvSpPr/>
          <p:nvPr/>
        </p:nvSpPr>
        <p:spPr>
          <a:xfrm>
            <a:off x="5532084" y="4677176"/>
            <a:ext cx="2334911" cy="1957540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9" name="Полилиния: фигура 89">
            <a:extLst>
              <a:ext uri="{FF2B5EF4-FFF2-40B4-BE49-F238E27FC236}">
                <a16:creationId xmlns:a16="http://schemas.microsoft.com/office/drawing/2014/main" id="{EE081844-15E5-480A-97D6-D72695783C56}"/>
              </a:ext>
            </a:extLst>
          </p:cNvPr>
          <p:cNvSpPr/>
          <p:nvPr/>
        </p:nvSpPr>
        <p:spPr>
          <a:xfrm>
            <a:off x="5734929" y="5573091"/>
            <a:ext cx="1962892" cy="24346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0" name="Полилиния: фигура 90">
            <a:extLst>
              <a:ext uri="{FF2B5EF4-FFF2-40B4-BE49-F238E27FC236}">
                <a16:creationId xmlns:a16="http://schemas.microsoft.com/office/drawing/2014/main" id="{3221A39E-654B-4C0B-B48E-9D2BD63E56CD}"/>
              </a:ext>
            </a:extLst>
          </p:cNvPr>
          <p:cNvSpPr/>
          <p:nvPr/>
        </p:nvSpPr>
        <p:spPr>
          <a:xfrm>
            <a:off x="5734929" y="5870407"/>
            <a:ext cx="1962893" cy="24192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8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5287339"/>
            <a:ext cx="1962892" cy="233816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363725" y="5295940"/>
            <a:ext cx="7615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25A090C-8B71-4083-BDFB-6C6194FEF78D}"/>
              </a:ext>
            </a:extLst>
          </p:cNvPr>
          <p:cNvSpPr txBox="1"/>
          <p:nvPr/>
        </p:nvSpPr>
        <p:spPr>
          <a:xfrm>
            <a:off x="5832405" y="5889514"/>
            <a:ext cx="1824207" cy="215444"/>
          </a:xfrm>
          <a:prstGeom prst="rect">
            <a:avLst/>
          </a:prstGeom>
          <a:noFill/>
        </p:spPr>
        <p:txBody>
          <a:bodyPr wrap="square" lIns="72000" rIns="72000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изготовителей ГРЗ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525890A-C69D-46B0-8CA4-8F9A4A403832}"/>
              </a:ext>
            </a:extLst>
          </p:cNvPr>
          <p:cNvSpPr txBox="1"/>
          <p:nvPr/>
        </p:nvSpPr>
        <p:spPr>
          <a:xfrm>
            <a:off x="5804582" y="5594372"/>
            <a:ext cx="19066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Реестр </a:t>
            </a:r>
            <a:r>
              <a:rPr lang="ru-RU" sz="800" dirty="0" err="1">
                <a:latin typeface="Montserrat" panose="00000500000000000000" pitchFamily="2" charset="-52"/>
              </a:rPr>
              <a:t>спецорганизаций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BDCD503-0F7E-4105-8740-DD8B6420BD11}"/>
              </a:ext>
            </a:extLst>
          </p:cNvPr>
          <p:cNvSpPr txBox="1"/>
          <p:nvPr/>
        </p:nvSpPr>
        <p:spPr>
          <a:xfrm>
            <a:off x="5532084" y="4751074"/>
            <a:ext cx="2325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Реестры </a:t>
            </a:r>
          </a:p>
          <a:p>
            <a:pPr algn="ctr"/>
            <a:r>
              <a:rPr lang="ru-RU" sz="1200" dirty="0">
                <a:latin typeface="Montserrat" panose="00000500000000000000" pitchFamily="2" charset="-52"/>
              </a:rPr>
              <a:t>(Единые сервисы) ГИБДД</a:t>
            </a:r>
          </a:p>
        </p:txBody>
      </p:sp>
      <p:sp>
        <p:nvSpPr>
          <p:cNvPr id="100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5734929" y="6168028"/>
            <a:ext cx="1962892" cy="38471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5922044" y="6184687"/>
            <a:ext cx="173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Montserrat" panose="00000500000000000000" pitchFamily="2" charset="-52"/>
              </a:rPr>
              <a:t>Иные реестры (при наличии правовых оснований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8697811" y="2122142"/>
            <a:ext cx="2255773" cy="220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err="1" smtClean="0">
                <a:solidFill>
                  <a:schemeClr val="bg1"/>
                </a:solidFill>
                <a:latin typeface="Montserrat" panose="00000500000000000000" pitchFamily="2" charset="-52"/>
              </a:rPr>
              <a:t>Импортозамещённый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  ФИС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ГИБДД-М</a:t>
            </a:r>
          </a:p>
        </p:txBody>
      </p:sp>
    </p:spTree>
    <p:extLst>
      <p:ext uri="{BB962C8B-B14F-4D97-AF65-F5344CB8AC3E}">
        <p14:creationId xmlns:p14="http://schemas.microsoft.com/office/powerpoint/2010/main" val="37123925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023 L 0.67044 0.08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90" y="4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0.00116 L 0.6763 0.087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15" y="42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.00231 L 0.66602 0.088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94" y="43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.00232 L 0.66302 0.0905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51" y="439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-0.00046 L 0.66563 -0.0261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129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047 L 0.66393 -0.026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4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0.00183 -0.5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2511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85185E-6 L 0.00222 -0.501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2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7 L 0.00221 -0.3946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1967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7 L 0.00156 -0.39213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0.40938 -0.0953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-476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0.40963 -0.095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82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41068 -0.0578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4" y="-289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0.41523 -0.06342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55" y="-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41068 -0.02199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4" y="-111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41093 -0.02408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95" y="-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0.40677 -0.29769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9" y="-14884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44444E-6 L 0.40924 -0.29884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56" y="-1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0.40313 -0.25972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12986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0.40833 -0.26412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-1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44444E-6 L 0.40664 -0.22175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26" y="-11088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85185E-6 L 0.40989 -0.22407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95" y="-1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3 -0.50185 L 0.67058 -0.06574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37" y="21806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2 -0.50347 L 0.67097 -0.06898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16" y="2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1 -0.39468 L 0.67161 -0.06736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4" y="16366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39398 L 0.66393 -0.06666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60" y="1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115" grpId="0" animBg="1"/>
      <p:bldP spid="116" grpId="0" animBg="1"/>
      <p:bldP spid="116" grpId="1" animBg="1"/>
      <p:bldP spid="118" grpId="0" animBg="1"/>
      <p:bldP spid="118" grpId="1" animBg="1"/>
      <p:bldP spid="119" grpId="0"/>
      <p:bldP spid="121" grpId="0"/>
      <p:bldP spid="121" grpId="1"/>
      <p:bldP spid="125" grpId="0"/>
      <p:bldP spid="127" grpId="0"/>
      <p:bldP spid="127" grpId="1"/>
      <p:bldP spid="58" grpId="0" animBg="1"/>
      <p:bldP spid="59" grpId="0"/>
      <p:bldP spid="61" grpId="0" animBg="1"/>
      <p:bldP spid="62" grpId="0"/>
      <p:bldP spid="51" grpId="0" animBg="1"/>
      <p:bldP spid="51" grpId="1" animBg="1"/>
      <p:bldP spid="51" grpId="2" animBg="1"/>
      <p:bldP spid="52" grpId="0"/>
      <p:bldP spid="52" grpId="1"/>
      <p:bldP spid="52" grpId="2"/>
      <p:bldP spid="53" grpId="0" animBg="1"/>
      <p:bldP spid="53" grpId="1" animBg="1"/>
      <p:bldP spid="53" grpId="2" animBg="1"/>
      <p:bldP spid="54" grpId="0"/>
      <p:bldP spid="54" grpId="1"/>
      <p:bldP spid="54" grpId="2"/>
      <p:bldP spid="55" grpId="0" animBg="1"/>
      <p:bldP spid="55" grpId="1" animBg="1"/>
      <p:bldP spid="55" grpId="2" animBg="1"/>
      <p:bldP spid="56" grpId="0"/>
      <p:bldP spid="56" grpId="1"/>
      <p:bldP spid="56" grpId="2"/>
      <p:bldP spid="57" grpId="0" animBg="1"/>
      <p:bldP spid="57" grpId="1" animBg="1"/>
      <p:bldP spid="57" grpId="2" animBg="1"/>
      <p:bldP spid="64" grpId="0"/>
      <p:bldP spid="64" grpId="1"/>
      <p:bldP spid="64" grpId="2"/>
      <p:bldP spid="65" grpId="0" animBg="1"/>
      <p:bldP spid="65" grpId="1" animBg="1"/>
      <p:bldP spid="65" grpId="2" animBg="1"/>
      <p:bldP spid="66" grpId="0"/>
      <p:bldP spid="66" grpId="1"/>
      <p:bldP spid="66" grpId="2"/>
      <p:bldP spid="72" grpId="0" animBg="1"/>
      <p:bldP spid="72" grpId="1" animBg="1"/>
      <p:bldP spid="72" grpId="2" animBg="1"/>
      <p:bldP spid="73" grpId="0"/>
      <p:bldP spid="73" grpId="1"/>
      <p:bldP spid="73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51146F6-5BD2-4FB1-B6B9-7189FAF3E811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Технические и программные средства ЕЦП ГИБДД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28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56F560C-E5C8-DD33-1D68-EB8F5250756A}"/>
              </a:ext>
            </a:extLst>
          </p:cNvPr>
          <p:cNvSpPr/>
          <p:nvPr/>
        </p:nvSpPr>
        <p:spPr>
          <a:xfrm>
            <a:off x="9041519" y="1641426"/>
            <a:ext cx="2663675" cy="4047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6808" y="1641426"/>
            <a:ext cx="2663675" cy="4047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1908C-3BFE-47BE-9B8F-A34562295DC8}"/>
              </a:ext>
            </a:extLst>
          </p:cNvPr>
          <p:cNvSpPr txBox="1"/>
          <p:nvPr/>
        </p:nvSpPr>
        <p:spPr>
          <a:xfrm>
            <a:off x="478578" y="3527142"/>
            <a:ext cx="2663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600">
                <a:solidFill>
                  <a:srgbClr val="061A42"/>
                </a:solidFill>
                <a:latin typeface="Montserrat" panose="00000500000000000000" pitchFamily="2" charset="-52"/>
              </a:rPr>
              <a:t>Отечественные средства</a:t>
            </a:r>
            <a:endParaRPr lang="en-ID" sz="1600" dirty="0">
              <a:solidFill>
                <a:srgbClr val="061A42"/>
              </a:solidFill>
              <a:latin typeface="Montserrat" panose="000005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79EA32-E695-4D7F-AA24-3B69DFD122E1}"/>
              </a:ext>
            </a:extLst>
          </p:cNvPr>
          <p:cNvSpPr txBox="1"/>
          <p:nvPr/>
        </p:nvSpPr>
        <p:spPr>
          <a:xfrm>
            <a:off x="482693" y="4187442"/>
            <a:ext cx="26636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>
                <a:solidFill>
                  <a:srgbClr val="525760"/>
                </a:solidFill>
                <a:latin typeface="Montserrat" panose="00000500000000000000" pitchFamily="2" charset="-52"/>
              </a:rPr>
              <a:t>Применение отечественных аппаратных средств</a:t>
            </a:r>
            <a:endParaRPr lang="ru-RU" sz="1400" dirty="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10" name="Arc 48">
            <a:extLst>
              <a:ext uri="{FF2B5EF4-FFF2-40B4-BE49-F238E27FC236}">
                <a16:creationId xmlns:a16="http://schemas.microsoft.com/office/drawing/2014/main" id="{EF69BB4A-D7DB-4BF6-9CEF-5C6C2F32D2E3}"/>
              </a:ext>
            </a:extLst>
          </p:cNvPr>
          <p:cNvSpPr/>
          <p:nvPr/>
        </p:nvSpPr>
        <p:spPr>
          <a:xfrm>
            <a:off x="1328958" y="2218214"/>
            <a:ext cx="974244" cy="974244"/>
          </a:xfrm>
          <a:prstGeom prst="arc">
            <a:avLst>
              <a:gd name="adj1" fmla="val 480055"/>
              <a:gd name="adj2" fmla="val 15764655"/>
            </a:avLst>
          </a:prstGeom>
          <a:noFill/>
          <a:ln w="28575" cap="rnd">
            <a:solidFill>
              <a:srgbClr val="0F3B93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 sz="280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3AA6EF6-EDF6-CA34-4151-1929708C906C}"/>
              </a:ext>
            </a:extLst>
          </p:cNvPr>
          <p:cNvSpPr/>
          <p:nvPr/>
        </p:nvSpPr>
        <p:spPr>
          <a:xfrm>
            <a:off x="3339750" y="1641426"/>
            <a:ext cx="2663675" cy="4047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B302A3-FFB0-F5AA-B16D-A19FE347D025}"/>
              </a:ext>
            </a:extLst>
          </p:cNvPr>
          <p:cNvSpPr txBox="1"/>
          <p:nvPr/>
        </p:nvSpPr>
        <p:spPr>
          <a:xfrm>
            <a:off x="3335634" y="3527142"/>
            <a:ext cx="2671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600">
                <a:solidFill>
                  <a:srgbClr val="061A42"/>
                </a:solidFill>
                <a:latin typeface="Montserrat" panose="00000500000000000000" pitchFamily="2" charset="-52"/>
              </a:rPr>
              <a:t>Размещение</a:t>
            </a:r>
            <a:endParaRPr lang="en-ID" sz="1600" dirty="0">
              <a:solidFill>
                <a:srgbClr val="061A42"/>
              </a:solidFill>
              <a:latin typeface="Montserrat" panose="00000500000000000000" pitchFamily="2" charset="-5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EFB837-60F0-472C-92BC-F99178286F98}"/>
              </a:ext>
            </a:extLst>
          </p:cNvPr>
          <p:cNvSpPr txBox="1"/>
          <p:nvPr/>
        </p:nvSpPr>
        <p:spPr>
          <a:xfrm>
            <a:off x="3335635" y="4187442"/>
            <a:ext cx="26677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>
                <a:solidFill>
                  <a:srgbClr val="525760"/>
                </a:solidFill>
                <a:latin typeface="Montserrat" panose="00000500000000000000" pitchFamily="2" charset="-52"/>
              </a:rPr>
              <a:t>Размещение</a:t>
            </a:r>
            <a:endParaRPr lang="en-US" sz="1400">
              <a:solidFill>
                <a:srgbClr val="525760"/>
              </a:solidFill>
              <a:latin typeface="Montserrat" panose="00000500000000000000" pitchFamily="2" charset="-52"/>
            </a:endParaRPr>
          </a:p>
          <a:p>
            <a:pPr algn="ctr"/>
            <a:r>
              <a:rPr lang="ru-RU" sz="1400">
                <a:solidFill>
                  <a:srgbClr val="525760"/>
                </a:solidFill>
                <a:latin typeface="Montserrat" panose="00000500000000000000" pitchFamily="2" charset="-52"/>
              </a:rPr>
              <a:t>на нескольких территориальных площадках</a:t>
            </a:r>
            <a:endParaRPr lang="ru-RU" sz="1400" dirty="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16" name="Arc 48">
            <a:extLst>
              <a:ext uri="{FF2B5EF4-FFF2-40B4-BE49-F238E27FC236}">
                <a16:creationId xmlns:a16="http://schemas.microsoft.com/office/drawing/2014/main" id="{920606C0-EA36-0C3F-C110-E0C2276DC500}"/>
              </a:ext>
            </a:extLst>
          </p:cNvPr>
          <p:cNvSpPr/>
          <p:nvPr/>
        </p:nvSpPr>
        <p:spPr>
          <a:xfrm>
            <a:off x="4181900" y="2218214"/>
            <a:ext cx="974244" cy="974244"/>
          </a:xfrm>
          <a:prstGeom prst="arc">
            <a:avLst>
              <a:gd name="adj1" fmla="val 480055"/>
              <a:gd name="adj2" fmla="val 15764655"/>
            </a:avLst>
          </a:prstGeom>
          <a:noFill/>
          <a:ln w="28575" cap="rnd">
            <a:solidFill>
              <a:srgbClr val="0F3B93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 sz="280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9231FD3-1577-B696-024F-34D6BFBC51E7}"/>
              </a:ext>
            </a:extLst>
          </p:cNvPr>
          <p:cNvSpPr/>
          <p:nvPr/>
        </p:nvSpPr>
        <p:spPr>
          <a:xfrm>
            <a:off x="6192692" y="1641426"/>
            <a:ext cx="2663675" cy="4047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1BA7A1-0794-155F-82B8-B73E83800626}"/>
              </a:ext>
            </a:extLst>
          </p:cNvPr>
          <p:cNvSpPr txBox="1"/>
          <p:nvPr/>
        </p:nvSpPr>
        <p:spPr>
          <a:xfrm>
            <a:off x="6188578" y="3527142"/>
            <a:ext cx="2663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600">
                <a:solidFill>
                  <a:srgbClr val="061A42"/>
                </a:solidFill>
                <a:latin typeface="Montserrat" panose="00000500000000000000" pitchFamily="2" charset="-52"/>
              </a:rPr>
              <a:t>Кластеры</a:t>
            </a:r>
            <a:endParaRPr lang="en-ID" sz="1600" dirty="0">
              <a:solidFill>
                <a:srgbClr val="061A42"/>
              </a:solidFill>
              <a:latin typeface="Montserrat" panose="00000500000000000000" pitchFamily="2" charset="-5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0E5939B-0E3A-392C-7689-70DDF6A43B98}"/>
              </a:ext>
            </a:extLst>
          </p:cNvPr>
          <p:cNvSpPr txBox="1"/>
          <p:nvPr/>
        </p:nvSpPr>
        <p:spPr>
          <a:xfrm>
            <a:off x="6188577" y="4187442"/>
            <a:ext cx="26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>
                <a:solidFill>
                  <a:srgbClr val="525760"/>
                </a:solidFill>
                <a:latin typeface="Montserrat" panose="00000500000000000000" pitchFamily="2" charset="-52"/>
              </a:rPr>
              <a:t>Отказоустойчивые кластеры</a:t>
            </a:r>
            <a:endParaRPr lang="ru-RU" sz="1400" dirty="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22" name="Arc 48">
            <a:extLst>
              <a:ext uri="{FF2B5EF4-FFF2-40B4-BE49-F238E27FC236}">
                <a16:creationId xmlns:a16="http://schemas.microsoft.com/office/drawing/2014/main" id="{4A084E0D-F4FA-1378-312A-83C520F83D57}"/>
              </a:ext>
            </a:extLst>
          </p:cNvPr>
          <p:cNvSpPr/>
          <p:nvPr/>
        </p:nvSpPr>
        <p:spPr>
          <a:xfrm>
            <a:off x="7034842" y="2218215"/>
            <a:ext cx="974244" cy="974244"/>
          </a:xfrm>
          <a:prstGeom prst="arc">
            <a:avLst>
              <a:gd name="adj1" fmla="val 480055"/>
              <a:gd name="adj2" fmla="val 15764655"/>
            </a:avLst>
          </a:prstGeom>
          <a:noFill/>
          <a:ln w="28575" cap="rnd">
            <a:solidFill>
              <a:srgbClr val="0F3B93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 sz="2800"/>
          </a:p>
        </p:txBody>
      </p:sp>
      <p:sp>
        <p:nvSpPr>
          <p:cNvPr id="25" name="Arc 48">
            <a:extLst>
              <a:ext uri="{FF2B5EF4-FFF2-40B4-BE49-F238E27FC236}">
                <a16:creationId xmlns:a16="http://schemas.microsoft.com/office/drawing/2014/main" id="{6B5524ED-B031-8BB0-0031-34429D172A84}"/>
              </a:ext>
            </a:extLst>
          </p:cNvPr>
          <p:cNvSpPr/>
          <p:nvPr/>
        </p:nvSpPr>
        <p:spPr>
          <a:xfrm>
            <a:off x="9838003" y="2203225"/>
            <a:ext cx="974244" cy="974244"/>
          </a:xfrm>
          <a:prstGeom prst="arc">
            <a:avLst>
              <a:gd name="adj1" fmla="val 480055"/>
              <a:gd name="adj2" fmla="val 15764655"/>
            </a:avLst>
          </a:prstGeom>
          <a:noFill/>
          <a:ln w="28575" cap="rnd">
            <a:solidFill>
              <a:srgbClr val="0F3B93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 sz="28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E74C33-41DE-FC42-CF4C-AAC4BC413633}"/>
              </a:ext>
            </a:extLst>
          </p:cNvPr>
          <p:cNvSpPr txBox="1"/>
          <p:nvPr/>
        </p:nvSpPr>
        <p:spPr>
          <a:xfrm>
            <a:off x="9033290" y="3527142"/>
            <a:ext cx="26636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600">
                <a:solidFill>
                  <a:srgbClr val="061A42"/>
                </a:solidFill>
                <a:latin typeface="Montserrat" panose="00000500000000000000" pitchFamily="2" charset="-52"/>
              </a:rPr>
              <a:t>Виртуальная среда</a:t>
            </a:r>
            <a:endParaRPr lang="en-ID" sz="1600" dirty="0">
              <a:solidFill>
                <a:srgbClr val="061A42"/>
              </a:solidFill>
              <a:latin typeface="Montserrat" panose="00000500000000000000" pitchFamily="2" charset="-5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BC72A4A-15C4-E5F0-16BD-F1F39B21AE42}"/>
              </a:ext>
            </a:extLst>
          </p:cNvPr>
          <p:cNvSpPr txBox="1"/>
          <p:nvPr/>
        </p:nvSpPr>
        <p:spPr>
          <a:xfrm>
            <a:off x="9041520" y="4172452"/>
            <a:ext cx="26636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>
                <a:solidFill>
                  <a:srgbClr val="525760"/>
                </a:solidFill>
                <a:latin typeface="Montserrat" panose="00000500000000000000" pitchFamily="2" charset="-52"/>
              </a:rPr>
              <a:t>Виртуальная среда</a:t>
            </a:r>
            <a:endParaRPr lang="en-US" sz="1400">
              <a:solidFill>
                <a:srgbClr val="525760"/>
              </a:solidFill>
              <a:latin typeface="Montserrat" panose="00000500000000000000" pitchFamily="2" charset="-52"/>
            </a:endParaRPr>
          </a:p>
          <a:p>
            <a:pPr algn="ctr"/>
            <a:r>
              <a:rPr lang="ru-RU" sz="1400">
                <a:solidFill>
                  <a:srgbClr val="525760"/>
                </a:solidFill>
                <a:latin typeface="Montserrat" panose="00000500000000000000" pitchFamily="2" charset="-52"/>
              </a:rPr>
              <a:t>с поддержкой технологии контейнеризации</a:t>
            </a:r>
            <a:endParaRPr lang="en-US" sz="1400">
              <a:solidFill>
                <a:srgbClr val="525760"/>
              </a:solidFill>
              <a:latin typeface="Montserrat" panose="00000500000000000000" pitchFamily="2" charset="-52"/>
            </a:endParaRPr>
          </a:p>
          <a:p>
            <a:pPr algn="ctr"/>
            <a:r>
              <a:rPr lang="ru-RU" sz="1400">
                <a:solidFill>
                  <a:srgbClr val="525760"/>
                </a:solidFill>
                <a:latin typeface="Montserrat" panose="00000500000000000000" pitchFamily="2" charset="-52"/>
              </a:rPr>
              <a:t>и возможностями оркестрации</a:t>
            </a:r>
            <a:endParaRPr lang="ru-RU" sz="1400" dirty="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29" name="Shape 2589">
            <a:extLst>
              <a:ext uri="{FF2B5EF4-FFF2-40B4-BE49-F238E27FC236}">
                <a16:creationId xmlns:a16="http://schemas.microsoft.com/office/drawing/2014/main" id="{0A74F6D6-132F-4198-ABD8-25AF66A858A4}"/>
              </a:ext>
            </a:extLst>
          </p:cNvPr>
          <p:cNvSpPr/>
          <p:nvPr/>
        </p:nvSpPr>
        <p:spPr>
          <a:xfrm>
            <a:off x="1678981" y="2578364"/>
            <a:ext cx="279328" cy="25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4"/>
                  <a:pt x="7855" y="13500"/>
                </a:cubicBezTo>
                <a:cubicBezTo>
                  <a:pt x="7855" y="12605"/>
                  <a:pt x="7195" y="11880"/>
                  <a:pt x="6382" y="11880"/>
                </a:cubicBezTo>
                <a:cubicBezTo>
                  <a:pt x="5568" y="11880"/>
                  <a:pt x="4909" y="12605"/>
                  <a:pt x="4909" y="13500"/>
                </a:cubicBezTo>
                <a:cubicBezTo>
                  <a:pt x="4909" y="14394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9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9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500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500"/>
                </a:cubicBezTo>
                <a:cubicBezTo>
                  <a:pt x="3927" y="13500"/>
                  <a:pt x="3927" y="8100"/>
                  <a:pt x="3927" y="8100"/>
                </a:cubicBezTo>
                <a:close/>
                <a:moveTo>
                  <a:pt x="2945" y="13500"/>
                </a:moveTo>
                <a:cubicBezTo>
                  <a:pt x="2945" y="15587"/>
                  <a:pt x="4484" y="17279"/>
                  <a:pt x="6382" y="17279"/>
                </a:cubicBezTo>
                <a:cubicBezTo>
                  <a:pt x="8280" y="17279"/>
                  <a:pt x="9818" y="15587"/>
                  <a:pt x="9818" y="13500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500"/>
                  <a:pt x="2945" y="13500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1"/>
                  <a:pt x="2725" y="18359"/>
                  <a:pt x="2455" y="18359"/>
                </a:cubicBezTo>
                <a:cubicBezTo>
                  <a:pt x="2184" y="18359"/>
                  <a:pt x="1964" y="18601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9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9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500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500"/>
                </a:cubicBezTo>
                <a:cubicBezTo>
                  <a:pt x="12764" y="13500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7"/>
                  <a:pt x="18655" y="13500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500"/>
                </a:lnTo>
                <a:cubicBezTo>
                  <a:pt x="11782" y="15587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6"/>
                  <a:pt x="16032" y="6480"/>
                  <a:pt x="15218" y="6480"/>
                </a:cubicBezTo>
                <a:cubicBezTo>
                  <a:pt x="14405" y="6480"/>
                  <a:pt x="13745" y="7206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1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1"/>
                  <a:pt x="19416" y="18359"/>
                  <a:pt x="19145" y="18359"/>
                </a:cubicBezTo>
              </a:path>
            </a:pathLst>
          </a:custGeom>
          <a:solidFill>
            <a:srgbClr val="2D3192"/>
          </a:solidFill>
          <a:ln w="63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0" name="Shape 2839">
            <a:extLst>
              <a:ext uri="{FF2B5EF4-FFF2-40B4-BE49-F238E27FC236}">
                <a16:creationId xmlns:a16="http://schemas.microsoft.com/office/drawing/2014/main" id="{A2207831-B314-4310-BC8A-A7ABDB51934F}"/>
              </a:ext>
            </a:extLst>
          </p:cNvPr>
          <p:cNvSpPr/>
          <p:nvPr/>
        </p:nvSpPr>
        <p:spPr>
          <a:xfrm>
            <a:off x="4529358" y="2560553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rgbClr val="2D3192"/>
          </a:solidFill>
          <a:ln w="63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1" name="Shape 2540">
            <a:extLst>
              <a:ext uri="{FF2B5EF4-FFF2-40B4-BE49-F238E27FC236}">
                <a16:creationId xmlns:a16="http://schemas.microsoft.com/office/drawing/2014/main" id="{3CBD8FF4-6A67-493F-9869-A28C9559B0E6}"/>
              </a:ext>
            </a:extLst>
          </p:cNvPr>
          <p:cNvSpPr/>
          <p:nvPr/>
        </p:nvSpPr>
        <p:spPr>
          <a:xfrm>
            <a:off x="7380750" y="25472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2D3192"/>
          </a:solidFill>
          <a:ln w="63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2" name="Shape 2647">
            <a:extLst>
              <a:ext uri="{FF2B5EF4-FFF2-40B4-BE49-F238E27FC236}">
                <a16:creationId xmlns:a16="http://schemas.microsoft.com/office/drawing/2014/main" id="{9D5A1A3A-87AF-4889-96D4-8A5D3C5C544F}"/>
              </a:ext>
            </a:extLst>
          </p:cNvPr>
          <p:cNvSpPr/>
          <p:nvPr/>
        </p:nvSpPr>
        <p:spPr>
          <a:xfrm>
            <a:off x="10185461" y="254727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773" y="5201"/>
                </a:moveTo>
                <a:cubicBezTo>
                  <a:pt x="10712" y="5093"/>
                  <a:pt x="10614" y="5023"/>
                  <a:pt x="10504" y="4986"/>
                </a:cubicBezTo>
                <a:lnTo>
                  <a:pt x="10517" y="4938"/>
                </a:lnTo>
                <a:cubicBezTo>
                  <a:pt x="10483" y="4941"/>
                  <a:pt x="10451" y="4949"/>
                  <a:pt x="10419" y="4957"/>
                </a:cubicBezTo>
                <a:lnTo>
                  <a:pt x="8464" y="4433"/>
                </a:lnTo>
                <a:cubicBezTo>
                  <a:pt x="8343" y="4400"/>
                  <a:pt x="8209" y="4414"/>
                  <a:pt x="8091" y="4482"/>
                </a:cubicBezTo>
                <a:cubicBezTo>
                  <a:pt x="7856" y="4618"/>
                  <a:pt x="7776" y="4918"/>
                  <a:pt x="7912" y="5153"/>
                </a:cubicBezTo>
                <a:cubicBezTo>
                  <a:pt x="7979" y="5270"/>
                  <a:pt x="8088" y="5349"/>
                  <a:pt x="8210" y="5381"/>
                </a:cubicBezTo>
                <a:lnTo>
                  <a:pt x="8965" y="5584"/>
                </a:lnTo>
                <a:cubicBezTo>
                  <a:pt x="8292" y="6116"/>
                  <a:pt x="7855" y="6927"/>
                  <a:pt x="7855" y="7855"/>
                </a:cubicBezTo>
                <a:cubicBezTo>
                  <a:pt x="7855" y="9081"/>
                  <a:pt x="8605" y="10131"/>
                  <a:pt x="9671" y="10574"/>
                </a:cubicBezTo>
                <a:lnTo>
                  <a:pt x="9934" y="9609"/>
                </a:lnTo>
                <a:cubicBezTo>
                  <a:pt x="9286" y="9288"/>
                  <a:pt x="8836" y="8627"/>
                  <a:pt x="8836" y="7855"/>
                </a:cubicBezTo>
                <a:cubicBezTo>
                  <a:pt x="8836" y="7221"/>
                  <a:pt x="9142" y="6665"/>
                  <a:pt x="9609" y="6309"/>
                </a:cubicBezTo>
                <a:lnTo>
                  <a:pt x="9336" y="7331"/>
                </a:lnTo>
                <a:cubicBezTo>
                  <a:pt x="9303" y="7453"/>
                  <a:pt x="9316" y="7586"/>
                  <a:pt x="9384" y="7704"/>
                </a:cubicBezTo>
                <a:cubicBezTo>
                  <a:pt x="9520" y="7938"/>
                  <a:pt x="9820" y="8019"/>
                  <a:pt x="10055" y="7884"/>
                </a:cubicBezTo>
                <a:cubicBezTo>
                  <a:pt x="10172" y="7815"/>
                  <a:pt x="10251" y="7706"/>
                  <a:pt x="10284" y="7585"/>
                </a:cubicBezTo>
                <a:lnTo>
                  <a:pt x="10823" y="5573"/>
                </a:lnTo>
                <a:cubicBezTo>
                  <a:pt x="10855" y="5452"/>
                  <a:pt x="10841" y="5318"/>
                  <a:pt x="10773" y="5201"/>
                </a:cubicBezTo>
                <a:moveTo>
                  <a:pt x="13421" y="10343"/>
                </a:moveTo>
                <a:lnTo>
                  <a:pt x="12630" y="10132"/>
                </a:lnTo>
                <a:cubicBezTo>
                  <a:pt x="13306" y="9598"/>
                  <a:pt x="13745" y="8785"/>
                  <a:pt x="13745" y="7855"/>
                </a:cubicBezTo>
                <a:cubicBezTo>
                  <a:pt x="13745" y="6643"/>
                  <a:pt x="13013" y="5604"/>
                  <a:pt x="11967" y="5152"/>
                </a:cubicBezTo>
                <a:lnTo>
                  <a:pt x="11702" y="6121"/>
                </a:lnTo>
                <a:cubicBezTo>
                  <a:pt x="12330" y="6448"/>
                  <a:pt x="12764" y="7098"/>
                  <a:pt x="12764" y="7855"/>
                </a:cubicBezTo>
                <a:cubicBezTo>
                  <a:pt x="12764" y="8468"/>
                  <a:pt x="12477" y="9008"/>
                  <a:pt x="12035" y="9366"/>
                </a:cubicBezTo>
                <a:lnTo>
                  <a:pt x="12295" y="8394"/>
                </a:lnTo>
                <a:cubicBezTo>
                  <a:pt x="12328" y="8273"/>
                  <a:pt x="12314" y="8139"/>
                  <a:pt x="12246" y="8021"/>
                </a:cubicBezTo>
                <a:cubicBezTo>
                  <a:pt x="12111" y="7786"/>
                  <a:pt x="11811" y="7706"/>
                  <a:pt x="11576" y="7842"/>
                </a:cubicBezTo>
                <a:cubicBezTo>
                  <a:pt x="11458" y="7910"/>
                  <a:pt x="11380" y="8019"/>
                  <a:pt x="11347" y="8140"/>
                </a:cubicBezTo>
                <a:lnTo>
                  <a:pt x="10808" y="10152"/>
                </a:lnTo>
                <a:lnTo>
                  <a:pt x="10808" y="10152"/>
                </a:lnTo>
                <a:cubicBezTo>
                  <a:pt x="10776" y="10273"/>
                  <a:pt x="10789" y="10407"/>
                  <a:pt x="10857" y="10524"/>
                </a:cubicBezTo>
                <a:cubicBezTo>
                  <a:pt x="10920" y="10634"/>
                  <a:pt x="11021" y="10706"/>
                  <a:pt x="11133" y="10742"/>
                </a:cubicBezTo>
                <a:lnTo>
                  <a:pt x="11126" y="10768"/>
                </a:lnTo>
                <a:cubicBezTo>
                  <a:pt x="11142" y="10766"/>
                  <a:pt x="11157" y="10761"/>
                  <a:pt x="11173" y="10758"/>
                </a:cubicBezTo>
                <a:lnTo>
                  <a:pt x="13167" y="11292"/>
                </a:lnTo>
                <a:cubicBezTo>
                  <a:pt x="13288" y="11324"/>
                  <a:pt x="13422" y="11311"/>
                  <a:pt x="13540" y="11243"/>
                </a:cubicBezTo>
                <a:cubicBezTo>
                  <a:pt x="13774" y="11107"/>
                  <a:pt x="13855" y="10807"/>
                  <a:pt x="13719" y="10572"/>
                </a:cubicBezTo>
                <a:cubicBezTo>
                  <a:pt x="13651" y="10455"/>
                  <a:pt x="13542" y="10376"/>
                  <a:pt x="13421" y="10343"/>
                </a:cubicBezTo>
              </a:path>
            </a:pathLst>
          </a:custGeom>
          <a:solidFill>
            <a:srgbClr val="2D3192"/>
          </a:solidFill>
          <a:ln w="63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526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B6BCD3F9-5153-4951-BFC3-A6EEAE5F4982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7CD63DF-EA81-4E3D-870E-02797894041A}"/>
              </a:ext>
            </a:extLst>
          </p:cNvPr>
          <p:cNvSpPr/>
          <p:nvPr/>
        </p:nvSpPr>
        <p:spPr>
          <a:xfrm>
            <a:off x="388756" y="3445235"/>
            <a:ext cx="2180620" cy="1934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5952FAD-47FF-46BF-B822-31472AF4AF53}"/>
              </a:ext>
            </a:extLst>
          </p:cNvPr>
          <p:cNvSpPr/>
          <p:nvPr/>
        </p:nvSpPr>
        <p:spPr>
          <a:xfrm>
            <a:off x="2651188" y="3445235"/>
            <a:ext cx="2180620" cy="1934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F6C45DC8-A96B-420B-88F2-14FCB552BC98}"/>
              </a:ext>
            </a:extLst>
          </p:cNvPr>
          <p:cNvSpPr/>
          <p:nvPr/>
        </p:nvSpPr>
        <p:spPr>
          <a:xfrm>
            <a:off x="4913620" y="3445235"/>
            <a:ext cx="2180620" cy="1934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B767B8F-872F-4ED1-879E-BA7DE325BC5E}"/>
              </a:ext>
            </a:extLst>
          </p:cNvPr>
          <p:cNvSpPr/>
          <p:nvPr/>
        </p:nvSpPr>
        <p:spPr>
          <a:xfrm>
            <a:off x="7176052" y="3445235"/>
            <a:ext cx="2180620" cy="1934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486F71A-A96B-415A-A92D-B13680130740}"/>
              </a:ext>
            </a:extLst>
          </p:cNvPr>
          <p:cNvSpPr/>
          <p:nvPr/>
        </p:nvSpPr>
        <p:spPr>
          <a:xfrm>
            <a:off x="9438484" y="3445235"/>
            <a:ext cx="2180620" cy="1934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1AC6D90-ED90-4D60-A89F-FF4456F20725}"/>
              </a:ext>
            </a:extLst>
          </p:cNvPr>
          <p:cNvSpPr/>
          <p:nvPr/>
        </p:nvSpPr>
        <p:spPr>
          <a:xfrm>
            <a:off x="388756" y="1380639"/>
            <a:ext cx="2713592" cy="1934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B6E0295-05D7-45F2-A867-8DDCFFD1B35E}"/>
              </a:ext>
            </a:extLst>
          </p:cNvPr>
          <p:cNvSpPr/>
          <p:nvPr/>
        </p:nvSpPr>
        <p:spPr>
          <a:xfrm>
            <a:off x="3223396" y="1380639"/>
            <a:ext cx="2713592" cy="1934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3837E15-B699-437A-9E7E-468E1BDE8F25}"/>
              </a:ext>
            </a:extLst>
          </p:cNvPr>
          <p:cNvSpPr/>
          <p:nvPr/>
        </p:nvSpPr>
        <p:spPr>
          <a:xfrm>
            <a:off x="6058036" y="1380639"/>
            <a:ext cx="5561068" cy="1934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Информационная безопасность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70796" y="3538497"/>
            <a:ext cx="2079650" cy="184148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300">
                <a:solidFill>
                  <a:srgbClr val="525760"/>
                </a:solidFill>
              </a:rPr>
              <a:t>Применение </a:t>
            </a:r>
            <a:r>
              <a:rPr lang="ru-RU" sz="1300" dirty="0">
                <a:solidFill>
                  <a:srgbClr val="525760"/>
                </a:solidFill>
              </a:rPr>
              <a:t>особого порядка обработки персональных данных отдельных категорий лиц в ЕЦП ГИБДД, согласно действующему </a:t>
            </a:r>
            <a:r>
              <a:rPr lang="ru-RU" sz="1300">
                <a:solidFill>
                  <a:srgbClr val="525760"/>
                </a:solidFill>
              </a:rPr>
              <a:t>законодательству РФ</a:t>
            </a:r>
            <a:endParaRPr lang="ru-RU" sz="1300" dirty="0">
              <a:solidFill>
                <a:srgbClr val="5257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29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CC27AA-C3AA-46BD-91EC-A96B506DD776}"/>
              </a:ext>
            </a:extLst>
          </p:cNvPr>
          <p:cNvSpPr txBox="1"/>
          <p:nvPr/>
        </p:nvSpPr>
        <p:spPr>
          <a:xfrm>
            <a:off x="499614" y="1601653"/>
            <a:ext cx="2491876" cy="1492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Учёт положений ГОСТ Р 56939-2016 «Защита информации. Разработка безопасного программного обеспечения. Общие требования»</a:t>
            </a:r>
            <a:endParaRPr lang="ru-RU" sz="1300" dirty="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D9CEFA-FADD-47E3-A3AF-E296D20A08DE}"/>
              </a:ext>
            </a:extLst>
          </p:cNvPr>
          <p:cNvSpPr txBox="1"/>
          <p:nvPr/>
        </p:nvSpPr>
        <p:spPr>
          <a:xfrm>
            <a:off x="3313934" y="1601653"/>
            <a:ext cx="2532515" cy="1492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Учёт положений Базовой модели угроз </a:t>
            </a:r>
          </a:p>
          <a:p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и нарушителя безопасности информации обрабатываемой </a:t>
            </a:r>
          </a:p>
          <a:p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в ИСОД МВД России</a:t>
            </a:r>
            <a:endParaRPr lang="ru-RU" sz="1300" dirty="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9906AD-1FD5-4F9E-975C-691195159663}"/>
              </a:ext>
            </a:extLst>
          </p:cNvPr>
          <p:cNvSpPr txBox="1"/>
          <p:nvPr/>
        </p:nvSpPr>
        <p:spPr>
          <a:xfrm>
            <a:off x="6212210" y="1644742"/>
            <a:ext cx="525272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300" dirty="0">
                <a:solidFill>
                  <a:srgbClr val="525760"/>
                </a:solidFill>
                <a:latin typeface="Montserrat" panose="00000500000000000000" pitchFamily="2" charset="-52"/>
              </a:rPr>
              <a:t>Применение единых требований защиты информации от несанкционированного доступа или изменения, воздействия компьютерных атак и вирусов, </a:t>
            </a:r>
          </a:p>
          <a:p>
            <a:r>
              <a:rPr lang="ru-RU" sz="1300" dirty="0">
                <a:solidFill>
                  <a:srgbClr val="525760"/>
                </a:solidFill>
                <a:latin typeface="Montserrat" panose="00000500000000000000" pitchFamily="2" charset="-52"/>
              </a:rPr>
              <a:t>а также использование сертифицированных средств предупреждения и обнаружения компьютерных атак и защиты информации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F37F6B-72EE-45A6-BE27-3426C77C884A}"/>
              </a:ext>
            </a:extLst>
          </p:cNvPr>
          <p:cNvSpPr txBox="1"/>
          <p:nvPr/>
        </p:nvSpPr>
        <p:spPr>
          <a:xfrm>
            <a:off x="499614" y="3581399"/>
            <a:ext cx="2069762" cy="1712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Защита в процессах обработки, хранения</a:t>
            </a:r>
          </a:p>
          <a:p>
            <a:pPr>
              <a:lnSpc>
                <a:spcPct val="90000"/>
              </a:lnSpc>
            </a:pPr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и передачи информации на всех объектах, в том числе при проведении ремонтных</a:t>
            </a:r>
          </a:p>
          <a:p>
            <a:pPr>
              <a:lnSpc>
                <a:spcPct val="90000"/>
              </a:lnSpc>
            </a:pPr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и регламентных работ</a:t>
            </a:r>
            <a:endParaRPr lang="ru-RU" sz="1300" dirty="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B0AEF2-7C76-42CE-A204-2588C7E22091}"/>
              </a:ext>
            </a:extLst>
          </p:cNvPr>
          <p:cNvSpPr txBox="1"/>
          <p:nvPr/>
        </p:nvSpPr>
        <p:spPr>
          <a:xfrm>
            <a:off x="2721204" y="3581399"/>
            <a:ext cx="2110604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Учёт архитектуры системы обеспечения информационной безопасности ИСОД МВД России</a:t>
            </a:r>
            <a:endParaRPr lang="ru-RU" sz="1300" dirty="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107ECB-D2DF-43BB-8A17-864D79A009AE}"/>
              </a:ext>
            </a:extLst>
          </p:cNvPr>
          <p:cNvSpPr txBox="1"/>
          <p:nvPr/>
        </p:nvSpPr>
        <p:spPr>
          <a:xfrm>
            <a:off x="5015948" y="3581399"/>
            <a:ext cx="2089613" cy="1712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Совместимость</a:t>
            </a:r>
          </a:p>
          <a:p>
            <a:pPr>
              <a:lnSpc>
                <a:spcPct val="90000"/>
              </a:lnSpc>
            </a:pPr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с применяемыми</a:t>
            </a:r>
          </a:p>
          <a:p>
            <a:pPr>
              <a:lnSpc>
                <a:spcPct val="90000"/>
              </a:lnSpc>
            </a:pPr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в МВД России средствами защиты информации</a:t>
            </a:r>
          </a:p>
          <a:p>
            <a:pPr>
              <a:lnSpc>
                <a:spcPct val="90000"/>
              </a:lnSpc>
            </a:pPr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и средствами контроля эффективности защиты информации</a:t>
            </a:r>
            <a:endParaRPr lang="ru-RU" sz="1300" dirty="0">
              <a:solidFill>
                <a:srgbClr val="525760"/>
              </a:solidFill>
              <a:latin typeface="Montserrat" panose="00000500000000000000" pitchFamily="2" charset="-5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048CF2-95FF-41BA-8C1B-A0021109D6B9}"/>
              </a:ext>
            </a:extLst>
          </p:cNvPr>
          <p:cNvSpPr txBox="1"/>
          <p:nvPr/>
        </p:nvSpPr>
        <p:spPr>
          <a:xfrm>
            <a:off x="7254240" y="3583437"/>
            <a:ext cx="2102432" cy="992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300">
                <a:solidFill>
                  <a:srgbClr val="525760"/>
                </a:solidFill>
                <a:latin typeface="Montserrat" panose="00000500000000000000" pitchFamily="2" charset="-52"/>
              </a:rPr>
              <a:t>СУДИС – идентификация, аутентификация, события безопасности</a:t>
            </a:r>
          </a:p>
        </p:txBody>
      </p:sp>
      <p:sp>
        <p:nvSpPr>
          <p:cNvPr id="32" name="Shape 2539">
            <a:extLst>
              <a:ext uri="{FF2B5EF4-FFF2-40B4-BE49-F238E27FC236}">
                <a16:creationId xmlns:a16="http://schemas.microsoft.com/office/drawing/2014/main" id="{4AD049D7-72DD-489A-90EF-83BCB0F09326}"/>
              </a:ext>
            </a:extLst>
          </p:cNvPr>
          <p:cNvSpPr/>
          <p:nvPr/>
        </p:nvSpPr>
        <p:spPr>
          <a:xfrm>
            <a:off x="293568" y="1289241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2D3192"/>
          </a:solidFill>
          <a:ln w="190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3" name="Shape 2539">
            <a:extLst>
              <a:ext uri="{FF2B5EF4-FFF2-40B4-BE49-F238E27FC236}">
                <a16:creationId xmlns:a16="http://schemas.microsoft.com/office/drawing/2014/main" id="{893606DA-6E28-40F3-B910-7EEC390C07B5}"/>
              </a:ext>
            </a:extLst>
          </p:cNvPr>
          <p:cNvSpPr/>
          <p:nvPr/>
        </p:nvSpPr>
        <p:spPr>
          <a:xfrm>
            <a:off x="3146022" y="1289241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2D3192"/>
          </a:solidFill>
          <a:ln w="190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4" name="Shape 2539">
            <a:extLst>
              <a:ext uri="{FF2B5EF4-FFF2-40B4-BE49-F238E27FC236}">
                <a16:creationId xmlns:a16="http://schemas.microsoft.com/office/drawing/2014/main" id="{3F5390D7-4C31-4D3E-9C59-EE8A80EA30B6}"/>
              </a:ext>
            </a:extLst>
          </p:cNvPr>
          <p:cNvSpPr/>
          <p:nvPr/>
        </p:nvSpPr>
        <p:spPr>
          <a:xfrm>
            <a:off x="5998476" y="1294836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2D3192"/>
          </a:solidFill>
          <a:ln w="190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5" name="Shape 2539">
            <a:extLst>
              <a:ext uri="{FF2B5EF4-FFF2-40B4-BE49-F238E27FC236}">
                <a16:creationId xmlns:a16="http://schemas.microsoft.com/office/drawing/2014/main" id="{518B39F6-F97A-46C1-8080-20BF257DE55F}"/>
              </a:ext>
            </a:extLst>
          </p:cNvPr>
          <p:cNvSpPr/>
          <p:nvPr/>
        </p:nvSpPr>
        <p:spPr>
          <a:xfrm>
            <a:off x="293568" y="3394734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2D3192"/>
          </a:solidFill>
          <a:ln w="190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6" name="Shape 2539">
            <a:extLst>
              <a:ext uri="{FF2B5EF4-FFF2-40B4-BE49-F238E27FC236}">
                <a16:creationId xmlns:a16="http://schemas.microsoft.com/office/drawing/2014/main" id="{9E421C7F-318B-4114-A08F-824C120D9B4A}"/>
              </a:ext>
            </a:extLst>
          </p:cNvPr>
          <p:cNvSpPr/>
          <p:nvPr/>
        </p:nvSpPr>
        <p:spPr>
          <a:xfrm>
            <a:off x="2635000" y="3390948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2D3192"/>
          </a:solidFill>
          <a:ln w="190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7" name="Shape 2539">
            <a:extLst>
              <a:ext uri="{FF2B5EF4-FFF2-40B4-BE49-F238E27FC236}">
                <a16:creationId xmlns:a16="http://schemas.microsoft.com/office/drawing/2014/main" id="{96FE0776-B99D-4EE3-AABE-1ED8845B2A80}"/>
              </a:ext>
            </a:extLst>
          </p:cNvPr>
          <p:cNvSpPr/>
          <p:nvPr/>
        </p:nvSpPr>
        <p:spPr>
          <a:xfrm>
            <a:off x="4897907" y="3390947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2D3192"/>
          </a:solidFill>
          <a:ln w="190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8" name="Shape 2539">
            <a:extLst>
              <a:ext uri="{FF2B5EF4-FFF2-40B4-BE49-F238E27FC236}">
                <a16:creationId xmlns:a16="http://schemas.microsoft.com/office/drawing/2014/main" id="{5F0419D5-81FC-42DC-A27C-33B51DDBF846}"/>
              </a:ext>
            </a:extLst>
          </p:cNvPr>
          <p:cNvSpPr/>
          <p:nvPr/>
        </p:nvSpPr>
        <p:spPr>
          <a:xfrm>
            <a:off x="7132320" y="3385603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2D3192"/>
          </a:solidFill>
          <a:ln w="190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9" name="Shape 2539">
            <a:extLst>
              <a:ext uri="{FF2B5EF4-FFF2-40B4-BE49-F238E27FC236}">
                <a16:creationId xmlns:a16="http://schemas.microsoft.com/office/drawing/2014/main" id="{D657B610-ED38-4C39-859D-D15EBB35407A}"/>
              </a:ext>
            </a:extLst>
          </p:cNvPr>
          <p:cNvSpPr/>
          <p:nvPr/>
        </p:nvSpPr>
        <p:spPr>
          <a:xfrm>
            <a:off x="9427163" y="3385603"/>
            <a:ext cx="279328" cy="190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2D3192"/>
          </a:solidFill>
          <a:ln w="19050">
            <a:solidFill>
              <a:srgbClr val="2D3192"/>
            </a:solidFill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8728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4B9ABC44-70CD-48CB-A403-1C18870BF3AC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32</a:t>
            </a:r>
            <a:endParaRPr lang="ru-RU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0" dirty="0"/>
              <a:t>Цели создания ЕЦП ГИБДД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3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7C29B98-35F9-45AF-AB60-890B339D92F6}"/>
              </a:ext>
            </a:extLst>
          </p:cNvPr>
          <p:cNvSpPr/>
          <p:nvPr/>
        </p:nvSpPr>
        <p:spPr>
          <a:xfrm>
            <a:off x="488950" y="2159205"/>
            <a:ext cx="1122465" cy="11224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292100" dir="7680000" algn="tl" rotWithShape="0">
              <a:srgbClr val="0B2A69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487F834-1349-4426-9763-7ADC26AF918E}"/>
              </a:ext>
            </a:extLst>
          </p:cNvPr>
          <p:cNvSpPr/>
          <p:nvPr/>
        </p:nvSpPr>
        <p:spPr>
          <a:xfrm>
            <a:off x="488950" y="4489986"/>
            <a:ext cx="1122465" cy="11224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r="7680000" algn="tl" rotWithShape="0">
              <a:srgbClr val="0B2A69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cxnSp>
        <p:nvCxnSpPr>
          <p:cNvPr id="7" name="Straight Connector 10">
            <a:extLst>
              <a:ext uri="{FF2B5EF4-FFF2-40B4-BE49-F238E27FC236}">
                <a16:creationId xmlns:a16="http://schemas.microsoft.com/office/drawing/2014/main" id="{33D3119D-63D0-4B49-B0EF-4ABC830E67EB}"/>
              </a:ext>
            </a:extLst>
          </p:cNvPr>
          <p:cNvCxnSpPr>
            <a:cxnSpLocks/>
          </p:cNvCxnSpPr>
          <p:nvPr/>
        </p:nvCxnSpPr>
        <p:spPr>
          <a:xfrm>
            <a:off x="488950" y="3879850"/>
            <a:ext cx="10620037" cy="0"/>
          </a:xfrm>
          <a:prstGeom prst="line">
            <a:avLst/>
          </a:prstGeom>
          <a:ln>
            <a:solidFill>
              <a:srgbClr val="0B2C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8">
            <a:extLst>
              <a:ext uri="{FF2B5EF4-FFF2-40B4-BE49-F238E27FC236}">
                <a16:creationId xmlns:a16="http://schemas.microsoft.com/office/drawing/2014/main" id="{937056C8-2CD1-4651-9D36-FB57CDA4C5E4}"/>
              </a:ext>
            </a:extLst>
          </p:cNvPr>
          <p:cNvSpPr/>
          <p:nvPr/>
        </p:nvSpPr>
        <p:spPr>
          <a:xfrm>
            <a:off x="6037673" y="4489986"/>
            <a:ext cx="1122465" cy="1122465"/>
          </a:xfrm>
          <a:prstGeom prst="rect">
            <a:avLst/>
          </a:prstGeom>
          <a:solidFill>
            <a:srgbClr val="062050"/>
          </a:solidFill>
          <a:ln>
            <a:noFill/>
          </a:ln>
          <a:effectLst>
            <a:outerShdw blurRad="292100" dir="7680000" algn="tl" rotWithShape="0">
              <a:srgbClr val="0B2A69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9" name="Rectangle 35">
            <a:extLst>
              <a:ext uri="{FF2B5EF4-FFF2-40B4-BE49-F238E27FC236}">
                <a16:creationId xmlns:a16="http://schemas.microsoft.com/office/drawing/2014/main" id="{FE3BE8EC-90AF-4627-A86B-F22CBB208957}"/>
              </a:ext>
            </a:extLst>
          </p:cNvPr>
          <p:cNvSpPr/>
          <p:nvPr/>
        </p:nvSpPr>
        <p:spPr>
          <a:xfrm>
            <a:off x="6037673" y="2159205"/>
            <a:ext cx="1122465" cy="11224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r="7680000" algn="tl" rotWithShape="0">
              <a:srgbClr val="0B2A69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072935-377E-4C9C-ACC4-8C66EFA79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519" y="2372606"/>
            <a:ext cx="83768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defTabSz="913607" eaLnBrk="0" fontAlgn="base" hangingPunct="0">
              <a:spcBef>
                <a:spcPts val="2100"/>
              </a:spcBef>
              <a:spcAft>
                <a:spcPct val="0"/>
              </a:spcAft>
              <a:defRPr/>
            </a:pPr>
            <a:r>
              <a:rPr lang="en-US" altLang="ru-RU" sz="4500" dirty="0">
                <a:solidFill>
                  <a:schemeClr val="bg1"/>
                </a:solidFill>
                <a:latin typeface="Bebas Neue Bold" panose="020B0606020202050201" pitchFamily="34" charset="-52"/>
              </a:rPr>
              <a:t>01.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1F8F9F-85D1-4672-9844-9C1FE184D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7165" y="2372606"/>
            <a:ext cx="83768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3607" eaLnBrk="0" fontAlgn="base" hangingPunct="0">
              <a:spcBef>
                <a:spcPts val="2100"/>
              </a:spcBef>
              <a:spcAft>
                <a:spcPct val="0"/>
              </a:spcAft>
              <a:defRPr sz="4500">
                <a:solidFill>
                  <a:schemeClr val="bg1"/>
                </a:solidFill>
                <a:latin typeface="Bebas Neue Bold" panose="020B0606020202050201" pitchFamily="34" charset="-52"/>
              </a:defRPr>
            </a:lvl1pPr>
            <a:lvl2pPr marL="742950" indent="-285750">
              <a:defRPr sz="3600">
                <a:latin typeface="Lato Light" pitchFamily="34" charset="0"/>
              </a:defRPr>
            </a:lvl2pPr>
            <a:lvl3pPr marL="1143000" indent="-228600">
              <a:defRPr sz="3600">
                <a:latin typeface="Lato Light" pitchFamily="34" charset="0"/>
              </a:defRPr>
            </a:lvl3pPr>
            <a:lvl4pPr marL="1600200" indent="-228600">
              <a:defRPr sz="3600">
                <a:latin typeface="Lato Light" pitchFamily="34" charset="0"/>
              </a:defRPr>
            </a:lvl4pPr>
            <a:lvl5pPr marL="2057400" indent="-228600">
              <a:defRPr sz="3600"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9pPr>
          </a:lstStyle>
          <a:p>
            <a:r>
              <a:rPr lang="en-US" altLang="ru-RU" dirty="0">
                <a:solidFill>
                  <a:srgbClr val="0B2C6E"/>
                </a:solidFill>
              </a:rPr>
              <a:t>02.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557EE8-328B-4B27-92CE-A397075AC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519" y="4689332"/>
            <a:ext cx="83768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3607" eaLnBrk="0" fontAlgn="base" hangingPunct="0">
              <a:spcBef>
                <a:spcPts val="2100"/>
              </a:spcBef>
              <a:spcAft>
                <a:spcPct val="0"/>
              </a:spcAft>
              <a:defRPr sz="4500">
                <a:solidFill>
                  <a:schemeClr val="bg1"/>
                </a:solidFill>
                <a:latin typeface="Bebas Neue Bold" panose="020B0606020202050201" pitchFamily="34" charset="-52"/>
              </a:defRPr>
            </a:lvl1pPr>
            <a:lvl2pPr marL="742950" indent="-285750">
              <a:defRPr sz="3600">
                <a:latin typeface="Lato Light" pitchFamily="34" charset="0"/>
              </a:defRPr>
            </a:lvl2pPr>
            <a:lvl3pPr marL="1143000" indent="-228600">
              <a:defRPr sz="3600">
                <a:latin typeface="Lato Light" pitchFamily="34" charset="0"/>
              </a:defRPr>
            </a:lvl3pPr>
            <a:lvl4pPr marL="1600200" indent="-228600">
              <a:defRPr sz="3600">
                <a:latin typeface="Lato Light" pitchFamily="34" charset="0"/>
              </a:defRPr>
            </a:lvl4pPr>
            <a:lvl5pPr marL="2057400" indent="-228600">
              <a:defRPr sz="3600"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9pPr>
          </a:lstStyle>
          <a:p>
            <a:r>
              <a:rPr lang="en-US" altLang="ru-RU" dirty="0">
                <a:solidFill>
                  <a:srgbClr val="0B2C6E"/>
                </a:solidFill>
              </a:rPr>
              <a:t>03.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EB72E5-A27C-4E42-B248-CC78CC2C4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7165" y="4689332"/>
            <a:ext cx="83768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3607" eaLnBrk="0" fontAlgn="base" hangingPunct="0">
              <a:spcBef>
                <a:spcPts val="2100"/>
              </a:spcBef>
              <a:spcAft>
                <a:spcPct val="0"/>
              </a:spcAft>
              <a:defRPr sz="4500">
                <a:solidFill>
                  <a:schemeClr val="bg1"/>
                </a:solidFill>
                <a:latin typeface="Bebas Neue Bold" panose="020B0606020202050201" pitchFamily="34" charset="-52"/>
              </a:defRPr>
            </a:lvl1pPr>
            <a:lvl2pPr marL="742950" indent="-285750">
              <a:defRPr sz="3600">
                <a:latin typeface="Lato Light" pitchFamily="34" charset="0"/>
              </a:defRPr>
            </a:lvl2pPr>
            <a:lvl3pPr marL="1143000" indent="-228600">
              <a:defRPr sz="3600">
                <a:latin typeface="Lato Light" pitchFamily="34" charset="0"/>
              </a:defRPr>
            </a:lvl3pPr>
            <a:lvl4pPr marL="1600200" indent="-228600">
              <a:defRPr sz="3600">
                <a:latin typeface="Lato Light" pitchFamily="34" charset="0"/>
              </a:defRPr>
            </a:lvl4pPr>
            <a:lvl5pPr marL="2057400" indent="-228600">
              <a:defRPr sz="3600">
                <a:latin typeface="Lato Light" pitchFamily="34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latin typeface="Lato Light" pitchFamily="34" charset="0"/>
              </a:defRPr>
            </a:lvl9pPr>
          </a:lstStyle>
          <a:p>
            <a:r>
              <a:rPr lang="en-US" altLang="ru-RU" dirty="0"/>
              <a:t>04.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79EA32-E695-4D7F-AA24-3B69DFD122E1}"/>
              </a:ext>
            </a:extLst>
          </p:cNvPr>
          <p:cNvSpPr txBox="1"/>
          <p:nvPr/>
        </p:nvSpPr>
        <p:spPr>
          <a:xfrm>
            <a:off x="1986505" y="2274834"/>
            <a:ext cx="394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898C93"/>
                </a:solidFill>
                <a:latin typeface="Montserrat" panose="00000500000000000000" pitchFamily="2" charset="-52"/>
              </a:rPr>
              <a:t>Объединение используемых в настоящее время разрозненных информационных систем на базе системного подхода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79EA32-E695-4D7F-AA24-3B69DFD122E1}"/>
              </a:ext>
            </a:extLst>
          </p:cNvPr>
          <p:cNvSpPr txBox="1"/>
          <p:nvPr/>
        </p:nvSpPr>
        <p:spPr>
          <a:xfrm>
            <a:off x="7644354" y="2274834"/>
            <a:ext cx="34646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898C93"/>
                </a:solidFill>
                <a:latin typeface="Montserrat" panose="00000500000000000000" pitchFamily="2" charset="-52"/>
              </a:rPr>
              <a:t>Повышение уровня информационной безопасности в информационных системах Госавтоинспекции, снижение угроз, связанных с использованием программного обеспечения и аппаратных средств, имеющих иностранное происхождение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179EA32-E695-4D7F-AA24-3B69DFD122E1}"/>
              </a:ext>
            </a:extLst>
          </p:cNvPr>
          <p:cNvSpPr txBox="1"/>
          <p:nvPr/>
        </p:nvSpPr>
        <p:spPr>
          <a:xfrm>
            <a:off x="7644355" y="4546453"/>
            <a:ext cx="346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898C93"/>
                </a:solidFill>
                <a:latin typeface="Montserrat" panose="00000500000000000000" pitchFamily="2" charset="-52"/>
              </a:rPr>
              <a:t>Повышение уровня информационно-аналитического обеспечения деятельности МВД России</a:t>
            </a:r>
            <a:endParaRPr lang="ru-RU" sz="1200" dirty="0">
              <a:solidFill>
                <a:srgbClr val="898C93"/>
              </a:solidFill>
              <a:latin typeface="Montserrat" panose="00000500000000000000" pitchFamily="2" charset="-52"/>
              <a:ea typeface="Inter" panose="020B0502030000000004" pitchFamily="34" charset="0"/>
              <a:cs typeface="Golos Text" panose="020B0503020202020204" pitchFamily="34" charset="-52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79EA32-E695-4D7F-AA24-3B69DFD122E1}"/>
              </a:ext>
            </a:extLst>
          </p:cNvPr>
          <p:cNvSpPr txBox="1"/>
          <p:nvPr/>
        </p:nvSpPr>
        <p:spPr>
          <a:xfrm>
            <a:off x="2021788" y="4546453"/>
            <a:ext cx="3912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898C93"/>
                </a:solidFill>
                <a:latin typeface="Montserrat" panose="00000500000000000000" pitchFamily="2" charset="-52"/>
              </a:rPr>
              <a:t>Повышение эффективности деятельности работников Госавтоинспекции</a:t>
            </a:r>
          </a:p>
        </p:txBody>
      </p:sp>
    </p:spTree>
    <p:extLst>
      <p:ext uri="{BB962C8B-B14F-4D97-AF65-F5344CB8AC3E}">
        <p14:creationId xmlns:p14="http://schemas.microsoft.com/office/powerpoint/2010/main" val="32082514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6168162" y="5749114"/>
            <a:ext cx="4432105" cy="815452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68887" y="1544175"/>
            <a:ext cx="2244187" cy="4473853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1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06258" y="5629433"/>
            <a:ext cx="2155272" cy="338554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9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06258" y="4850160"/>
            <a:ext cx="2155272" cy="74512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8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06258" y="4484500"/>
            <a:ext cx="2155272" cy="34410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7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06258" y="4108033"/>
            <a:ext cx="2155272" cy="35739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6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06258" y="3720359"/>
            <a:ext cx="2155272" cy="36481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5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06258" y="3085276"/>
            <a:ext cx="2155272" cy="61115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4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06258" y="2598994"/>
            <a:ext cx="2155272" cy="46234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3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06258" y="1877738"/>
            <a:ext cx="2155272" cy="697322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0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06258" y="1582050"/>
            <a:ext cx="2155272" cy="26798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19050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1" y="304783"/>
            <a:ext cx="11487293" cy="77424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Необходимые доработки Информационных </a:t>
            </a:r>
            <a:r>
              <a:rPr lang="ru-RU" dirty="0" smtClean="0"/>
              <a:t>систем И Ресурсов </a:t>
            </a:r>
            <a:r>
              <a:rPr lang="ru-RU" dirty="0" err="1"/>
              <a:t>госавтоинспекции</a:t>
            </a:r>
            <a:r>
              <a:rPr lang="ru-RU" dirty="0"/>
              <a:t> для включения в состав ЕЦП ГИБДД</a:t>
            </a:r>
          </a:p>
        </p:txBody>
      </p:sp>
      <p:sp>
        <p:nvSpPr>
          <p:cNvPr id="101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351377" y="1243226"/>
            <a:ext cx="2255773" cy="250720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362962" y="1253170"/>
            <a:ext cx="22326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00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6173904" y="1243225"/>
            <a:ext cx="2255774" cy="25072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6168162" y="1260423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99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3259769" y="1243226"/>
            <a:ext cx="2255774" cy="2407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3407149" y="1250329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03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9088039" y="1243225"/>
            <a:ext cx="2242916" cy="248030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9208687" y="1250329"/>
            <a:ext cx="20016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23760" y="1606671"/>
            <a:ext cx="21202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err="1" smtClean="0">
                <a:latin typeface="Montserrat" panose="00000500000000000000" pitchFamily="2" charset="-52"/>
              </a:rPr>
              <a:t>Импортозамещение</a:t>
            </a:r>
            <a:r>
              <a:rPr lang="ru-RU" sz="800" dirty="0" smtClean="0">
                <a:latin typeface="Montserrat" panose="00000500000000000000" pitchFamily="2" charset="-52"/>
              </a:rPr>
              <a:t> ПО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06258" y="1890035"/>
            <a:ext cx="2120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Перенос администрирования в СОИБ* ЕЦП ГИБДД</a:t>
            </a:r>
          </a:p>
          <a:p>
            <a:pPr algn="ctr"/>
            <a:endParaRPr lang="ru-RU" sz="800" dirty="0">
              <a:latin typeface="Montserrat" panose="00000500000000000000" pitchFamily="2" charset="-52"/>
            </a:endParaRP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Переход на общие механизмы закрытия данных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23760" y="2599681"/>
            <a:ext cx="2120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Перенос НСИ в Систему общих каталогов и справочников  ЕЦП ГИБДД и НСИ ИСОД 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23760" y="3103052"/>
            <a:ext cx="2120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Montserrat" panose="00000500000000000000" pitchFamily="2" charset="-52"/>
              </a:rPr>
              <a:t>Переход на работу с Системой "Получение и предоставление сведений" в части взаимодействия со СМЭВ 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23760" y="3729533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Переход на работу с Реестрами ГИБДД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23760" y="4109793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Предоставление </a:t>
            </a:r>
            <a:r>
              <a:rPr lang="en-US" sz="800" dirty="0">
                <a:latin typeface="Montserrat" panose="00000500000000000000" pitchFamily="2" charset="-52"/>
              </a:rPr>
              <a:t>API </a:t>
            </a:r>
            <a:r>
              <a:rPr lang="ru-RU" sz="800" dirty="0">
                <a:latin typeface="Montserrat" panose="00000500000000000000" pitchFamily="2" charset="-52"/>
              </a:rPr>
              <a:t>для системы мониторинга бизнес-метрик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23760" y="4490053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Подключение к Системе управления жизненным циклом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23760" y="4870313"/>
            <a:ext cx="2120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Исключение </a:t>
            </a:r>
            <a:r>
              <a:rPr lang="ru-RU" sz="800" dirty="0" smtClean="0">
                <a:latin typeface="Montserrat" panose="00000500000000000000" pitchFamily="2" charset="-52"/>
              </a:rPr>
              <a:t>«Административных правонарушений» в </a:t>
            </a:r>
            <a:r>
              <a:rPr lang="ru-RU" sz="800" dirty="0">
                <a:latin typeface="Montserrat" panose="00000500000000000000" pitchFamily="2" charset="-52"/>
              </a:rPr>
              <a:t>связи с объединением данной функциональности в рамках сервиса Паутина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23760" y="5629433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Миграция данных в рамках вышеперечисленных задач</a:t>
            </a:r>
          </a:p>
        </p:txBody>
      </p:sp>
      <p:sp>
        <p:nvSpPr>
          <p:cNvPr id="125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3259769" y="1549574"/>
            <a:ext cx="2244187" cy="4787726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7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5209100"/>
            <a:ext cx="2155272" cy="33787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1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5953886"/>
            <a:ext cx="2155272" cy="338554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2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4575836"/>
            <a:ext cx="2155272" cy="60492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3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4210176"/>
            <a:ext cx="2155272" cy="34410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4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3833709"/>
            <a:ext cx="2155272" cy="35739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5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3446035"/>
            <a:ext cx="2155272" cy="36481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8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2810952"/>
            <a:ext cx="2155272" cy="61115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0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2324670"/>
            <a:ext cx="2155272" cy="46234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42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1582050"/>
            <a:ext cx="2155272" cy="718686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21728" y="2325357"/>
            <a:ext cx="2120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Перенос НСИ в Систему общих каталогов и справочников  ЕЦП ГИБДД и НСИ ИСОД 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21728" y="2828728"/>
            <a:ext cx="2120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Montserrat" panose="00000500000000000000" pitchFamily="2" charset="-52"/>
              </a:rPr>
              <a:t>Переход на работу с Системой "Получение и предоставление сведений" в части взаимодействия со СМЭВ 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21728" y="3455209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Переход на работу с Реестрами ГИБДД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21728" y="3835469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Предоставление </a:t>
            </a:r>
            <a:r>
              <a:rPr lang="en-US" sz="800" dirty="0">
                <a:latin typeface="Montserrat" panose="00000500000000000000" pitchFamily="2" charset="-52"/>
              </a:rPr>
              <a:t>API </a:t>
            </a:r>
            <a:r>
              <a:rPr lang="ru-RU" sz="800" dirty="0">
                <a:latin typeface="Montserrat" panose="00000500000000000000" pitchFamily="2" charset="-52"/>
              </a:rPr>
              <a:t>для системы мониторинга бизнес-метрик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21728" y="4215729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Подключение к Системе управления жизненным циклом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21728" y="4595989"/>
            <a:ext cx="2120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Объединение в рамках </a:t>
            </a:r>
            <a:r>
              <a:rPr lang="ru-RU" sz="800" dirty="0" err="1">
                <a:latin typeface="Montserrat" panose="00000500000000000000" pitchFamily="2" charset="-52"/>
              </a:rPr>
              <a:t>Адмпрактики</a:t>
            </a:r>
            <a:r>
              <a:rPr lang="ru-RU" sz="800" dirty="0">
                <a:latin typeface="Montserrat" panose="00000500000000000000" pitchFamily="2" charset="-52"/>
              </a:rPr>
              <a:t> Сервиса «Паутина» </a:t>
            </a:r>
            <a:r>
              <a:rPr lang="ru-RU" sz="800" dirty="0" err="1">
                <a:latin typeface="Montserrat" panose="00000500000000000000" pitchFamily="2" charset="-52"/>
              </a:rPr>
              <a:t>Адмпрактики</a:t>
            </a:r>
            <a:r>
              <a:rPr lang="ru-RU" sz="800" dirty="0">
                <a:latin typeface="Montserrat" panose="00000500000000000000" pitchFamily="2" charset="-52"/>
              </a:rPr>
              <a:t> ФИС ГИБДД-М и данных ФБД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21728" y="5208425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Реализация в рамках сервиса «Паутина» Мобильного </a:t>
            </a:r>
            <a:r>
              <a:rPr lang="ru-RU" sz="800" dirty="0" smtClean="0">
                <a:latin typeface="Montserrat" panose="00000500000000000000" pitchFamily="2" charset="-52"/>
              </a:rPr>
              <a:t>Инспектора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21728" y="5953886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Миграция данных в рамках вышеперечисленных задач</a:t>
            </a:r>
          </a:p>
        </p:txBody>
      </p:sp>
      <p:sp>
        <p:nvSpPr>
          <p:cNvPr id="160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6168162" y="1549572"/>
            <a:ext cx="2244187" cy="3763451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2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6212619" y="4943924"/>
            <a:ext cx="2155272" cy="338554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4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6212619" y="4216147"/>
            <a:ext cx="2155272" cy="34410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5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6212619" y="3839680"/>
            <a:ext cx="2155272" cy="35739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6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6212619" y="3452006"/>
            <a:ext cx="2155272" cy="36481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7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6212619" y="2816923"/>
            <a:ext cx="2155272" cy="61115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8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6212619" y="2330641"/>
            <a:ext cx="2155272" cy="46234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9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6212619" y="1582050"/>
            <a:ext cx="2155272" cy="7246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30121" y="2331328"/>
            <a:ext cx="2120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Перенос НСИ в Систему общих каталогов и справочников  ЕЦП ГИБДД и НСИ ИСОД 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30121" y="2834699"/>
            <a:ext cx="2120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latin typeface="Montserrat" panose="00000500000000000000" pitchFamily="2" charset="-52"/>
              </a:rPr>
              <a:t>Переход на работу с Системой "Получение и предоставление сведений" в части взаимодействия со СМЭВ 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30121" y="3461180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Переход на работу с Реестрами ГИБДД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30121" y="3841440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Предоставление </a:t>
            </a:r>
            <a:r>
              <a:rPr lang="en-US" sz="800" dirty="0">
                <a:latin typeface="Montserrat" panose="00000500000000000000" pitchFamily="2" charset="-52"/>
              </a:rPr>
              <a:t>API </a:t>
            </a:r>
            <a:r>
              <a:rPr lang="ru-RU" sz="800" dirty="0">
                <a:latin typeface="Montserrat" panose="00000500000000000000" pitchFamily="2" charset="-52"/>
              </a:rPr>
              <a:t>для системы мониторинга бизнес-метрик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30121" y="4221700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Подключение к Системе управления жизненным циклом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30121" y="4943924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Миграция данных в рамках вышеперечисленных задач</a:t>
            </a:r>
          </a:p>
        </p:txBody>
      </p:sp>
      <p:sp>
        <p:nvSpPr>
          <p:cNvPr id="183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304226" y="5582643"/>
            <a:ext cx="2155272" cy="338554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21728" y="5582643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Переход на общую картографии в 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рамках ЕЦП ГИБДД</a:t>
            </a:r>
          </a:p>
        </p:txBody>
      </p:sp>
      <p:sp>
        <p:nvSpPr>
          <p:cNvPr id="185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6212619" y="4579322"/>
            <a:ext cx="2155272" cy="338554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30121" y="4579322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Переход на общую картографии в </a:t>
            </a: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рамках ЕЦП ГИБДД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339230" y="1587450"/>
            <a:ext cx="2120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Перенос администрирования в СОИБ* ЕЦП ГИБДД</a:t>
            </a:r>
          </a:p>
          <a:p>
            <a:pPr algn="ctr"/>
            <a:endParaRPr lang="ru-RU" sz="800" dirty="0">
              <a:latin typeface="Montserrat" panose="00000500000000000000" pitchFamily="2" charset="-52"/>
            </a:endParaRP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Переход на общие механизмы закрытия данных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12619" y="1587450"/>
            <a:ext cx="2120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Перенос администрирования в СОИБ* ЕЦП ГИБДД</a:t>
            </a:r>
          </a:p>
          <a:p>
            <a:pPr algn="ctr"/>
            <a:endParaRPr lang="ru-RU" sz="800" dirty="0">
              <a:latin typeface="Montserrat" panose="00000500000000000000" pitchFamily="2" charset="-52"/>
            </a:endParaRP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Перевод на общие механизмы закрытия данных</a:t>
            </a:r>
          </a:p>
        </p:txBody>
      </p:sp>
      <p:sp>
        <p:nvSpPr>
          <p:cNvPr id="192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9076555" y="1544174"/>
            <a:ext cx="2244187" cy="3901284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93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21012" y="5065506"/>
            <a:ext cx="2155272" cy="338554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94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21012" y="4210747"/>
            <a:ext cx="2155272" cy="34410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95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21012" y="3834280"/>
            <a:ext cx="2155272" cy="35739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96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21012" y="3446606"/>
            <a:ext cx="2155272" cy="36481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97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21012" y="2811523"/>
            <a:ext cx="2155272" cy="61115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98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21012" y="2325241"/>
            <a:ext cx="2155272" cy="46234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99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21012" y="1576650"/>
            <a:ext cx="2155272" cy="7246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38514" y="2325928"/>
            <a:ext cx="2120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Перенос НСИ в Систему общих каталогов и справочников  ЕЦП ГИБДД и НСИ ИСОД 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38514" y="2829299"/>
            <a:ext cx="2120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smtClean="0">
                <a:latin typeface="Montserrat" panose="00000500000000000000" pitchFamily="2" charset="-52"/>
              </a:rPr>
              <a:t>Переход на работу с Системой "Получение и предоставление сведений" в части взаимодействия со СМЭВ </a:t>
            </a:r>
            <a:endParaRPr lang="ru-RU" sz="800" dirty="0">
              <a:latin typeface="Montserrat" panose="00000500000000000000" pitchFamily="2" charset="-52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38514" y="3455780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Переход на работу с Реестрами ГИБДД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38514" y="3836040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Предоставление </a:t>
            </a:r>
            <a:r>
              <a:rPr lang="en-US" sz="800" dirty="0">
                <a:latin typeface="Montserrat" panose="00000500000000000000" pitchFamily="2" charset="-52"/>
              </a:rPr>
              <a:t>API </a:t>
            </a:r>
            <a:r>
              <a:rPr lang="ru-RU" sz="800" dirty="0">
                <a:latin typeface="Montserrat" panose="00000500000000000000" pitchFamily="2" charset="-52"/>
              </a:rPr>
              <a:t>для системы мониторинга бизнес-метрик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38514" y="4216300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Подключение к Системе управления жизненным циклом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38514" y="5065506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Миграция данных в рамках вышеперечисленных задач</a:t>
            </a:r>
          </a:p>
        </p:txBody>
      </p:sp>
      <p:sp>
        <p:nvSpPr>
          <p:cNvPr id="206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21012" y="4573921"/>
            <a:ext cx="2155272" cy="461665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38514" y="4573922"/>
            <a:ext cx="2120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Реализация возможности авторизации внешних пользователей через ЕСИА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21012" y="1582050"/>
            <a:ext cx="2120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Перенос администрирования в СОИБ* ЕЦП ГИБДД</a:t>
            </a:r>
          </a:p>
          <a:p>
            <a:pPr algn="ctr"/>
            <a:endParaRPr lang="ru-RU" sz="800" dirty="0">
              <a:latin typeface="Montserrat" panose="00000500000000000000" pitchFamily="2" charset="-52"/>
            </a:endParaRP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Перевод на общие механизмы закрытия данных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A9BF3C9-5ACB-48ED-AFB2-82DB3B2DB148}"/>
              </a:ext>
            </a:extLst>
          </p:cNvPr>
          <p:cNvSpPr txBox="1"/>
          <p:nvPr/>
        </p:nvSpPr>
        <p:spPr>
          <a:xfrm>
            <a:off x="10858591" y="6246664"/>
            <a:ext cx="45076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 32</a:t>
            </a:r>
            <a:endParaRPr lang="ru-RU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88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30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91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6150652" y="5491608"/>
            <a:ext cx="4449616" cy="224496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7301791" y="5479872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Реестр ТС</a:t>
            </a:r>
          </a:p>
        </p:txBody>
      </p:sp>
      <p:sp>
        <p:nvSpPr>
          <p:cNvPr id="93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6212619" y="5801499"/>
            <a:ext cx="2155272" cy="7246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12619" y="5741341"/>
            <a:ext cx="2120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Включение в общий контур  администрирования СОИБ* ЕЦП ГИБДД</a:t>
            </a:r>
          </a:p>
          <a:p>
            <a:pPr algn="ctr"/>
            <a:endParaRPr lang="ru-RU" sz="800" dirty="0">
              <a:latin typeface="Montserrat" panose="00000500000000000000" pitchFamily="2" charset="-52"/>
            </a:endParaRPr>
          </a:p>
          <a:p>
            <a:pPr algn="ctr"/>
            <a:r>
              <a:rPr lang="ru-RU" sz="800" dirty="0">
                <a:latin typeface="Montserrat" panose="00000500000000000000" pitchFamily="2" charset="-52"/>
              </a:rPr>
              <a:t>Перевод на общие механизмы закрытия данных</a:t>
            </a:r>
          </a:p>
        </p:txBody>
      </p:sp>
      <p:sp>
        <p:nvSpPr>
          <p:cNvPr id="112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8406922" y="5800514"/>
            <a:ext cx="2155272" cy="34410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8424424" y="5806067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Подключение к Системе управления жизненным циклом</a:t>
            </a:r>
          </a:p>
        </p:txBody>
      </p:sp>
      <p:sp>
        <p:nvSpPr>
          <p:cNvPr id="123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8413612" y="6183139"/>
            <a:ext cx="2155272" cy="338554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FFFFFF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8431114" y="6183139"/>
            <a:ext cx="2120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Миграция данных в рамках вышеперечисленных задач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6212619" y="6578541"/>
            <a:ext cx="46459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latin typeface="Montserrat" panose="00000500000000000000" pitchFamily="2" charset="-52"/>
              </a:rPr>
              <a:t>*Система обеспечения информационной безопасности ЕЦП ГИБДД</a:t>
            </a:r>
          </a:p>
        </p:txBody>
      </p:sp>
    </p:spTree>
    <p:extLst>
      <p:ext uri="{BB962C8B-B14F-4D97-AF65-F5344CB8AC3E}">
        <p14:creationId xmlns:p14="http://schemas.microsoft.com/office/powerpoint/2010/main" val="1985814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0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70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8000"/>
                            </p:stCondLst>
                            <p:childTnLst>
                              <p:par>
                                <p:cTn id="2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000"/>
                            </p:stCondLst>
                            <p:childTnLst>
                              <p:par>
                                <p:cTn id="2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000"/>
                            </p:stCondLst>
                            <p:childTnLst>
                              <p:par>
                                <p:cTn id="2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6000"/>
                            </p:stCondLst>
                            <p:childTnLst>
                              <p:par>
                                <p:cTn id="2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7000"/>
                            </p:stCondLst>
                            <p:childTnLst>
                              <p:par>
                                <p:cTn id="2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8000"/>
                            </p:stCondLst>
                            <p:childTnLst>
                              <p:par>
                                <p:cTn id="2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000"/>
                            </p:stCondLst>
                            <p:childTnLst>
                              <p:par>
                                <p:cTn id="2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000"/>
                            </p:stCondLst>
                            <p:childTnLst>
                              <p:par>
                                <p:cTn id="2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82" grpId="0" animBg="1"/>
      <p:bldP spid="121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0" grpId="0" animBg="1"/>
      <p:bldP spid="96" grpId="0"/>
      <p:bldP spid="97" grpId="0"/>
      <p:bldP spid="98" grpId="0"/>
      <p:bldP spid="102" grpId="0"/>
      <p:bldP spid="104" grpId="0"/>
      <p:bldP spid="105" grpId="0"/>
      <p:bldP spid="106" grpId="0"/>
      <p:bldP spid="107" grpId="0"/>
      <p:bldP spid="109" grpId="0"/>
      <p:bldP spid="125" grpId="0" animBg="1"/>
      <p:bldP spid="127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8" grpId="0" animBg="1"/>
      <p:bldP spid="140" grpId="0" animBg="1"/>
      <p:bldP spid="142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 animBg="1"/>
      <p:bldP spid="162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3" grpId="0"/>
      <p:bldP spid="174" grpId="0"/>
      <p:bldP spid="175" grpId="0"/>
      <p:bldP spid="176" grpId="0"/>
      <p:bldP spid="177" grpId="0"/>
      <p:bldP spid="180" grpId="0"/>
      <p:bldP spid="183" grpId="0" animBg="1"/>
      <p:bldP spid="184" grpId="0"/>
      <p:bldP spid="185" grpId="0" animBg="1"/>
      <p:bldP spid="186" grpId="0"/>
      <p:bldP spid="190" grpId="0"/>
      <p:bldP spid="191" grpId="0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/>
      <p:bldP spid="201" grpId="0"/>
      <p:bldP spid="202" grpId="0"/>
      <p:bldP spid="203" grpId="0"/>
      <p:bldP spid="204" grpId="0"/>
      <p:bldP spid="205" grpId="0"/>
      <p:bldP spid="206" grpId="0" animBg="1"/>
      <p:bldP spid="207" grpId="0"/>
      <p:bldP spid="208" grpId="0"/>
      <p:bldP spid="93" grpId="0" animBg="1"/>
      <p:bldP spid="94" grpId="0"/>
      <p:bldP spid="112" grpId="0" animBg="1"/>
      <p:bldP spid="122" grpId="0"/>
      <p:bldP spid="123" grpId="0" animBg="1"/>
      <p:bldP spid="124" grpId="0"/>
      <p:bldP spid="1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Прямоугольник 88"/>
          <p:cNvSpPr/>
          <p:nvPr/>
        </p:nvSpPr>
        <p:spPr>
          <a:xfrm>
            <a:off x="-1" y="3184271"/>
            <a:ext cx="12191996" cy="319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24DE4C8-EC50-4984-AD68-DDA25B53557B}"/>
              </a:ext>
            </a:extLst>
          </p:cNvPr>
          <p:cNvSpPr/>
          <p:nvPr/>
        </p:nvSpPr>
        <p:spPr>
          <a:xfrm>
            <a:off x="0" y="0"/>
            <a:ext cx="12191996" cy="3173459"/>
          </a:xfrm>
          <a:prstGeom prst="rect">
            <a:avLst/>
          </a:prstGeom>
          <a:solidFill>
            <a:srgbClr val="103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755" y="413356"/>
            <a:ext cx="11415317" cy="774243"/>
          </a:xfrm>
        </p:spPr>
        <p:txBody>
          <a:bodyPr>
            <a:normAutofit/>
          </a:bodyPr>
          <a:lstStyle/>
          <a:p>
            <a:r>
              <a:rPr lang="ru-RU" sz="4800" dirty="0"/>
              <a:t>МЕРОПРИЯТИЯ ПО СОЗДАНИЮ ЕЦП </a:t>
            </a:r>
            <a:r>
              <a:rPr lang="ru-RU" sz="4800" dirty="0" smtClean="0"/>
              <a:t>ГИБДД</a:t>
            </a:r>
            <a:endParaRPr lang="ru-RU" sz="4800" dirty="0">
              <a:solidFill>
                <a:srgbClr val="FF0000"/>
              </a:solidFill>
            </a:endParaRP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999665" y="1640839"/>
            <a:ext cx="3350" cy="221020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C11608D-3F1F-467E-AEC2-11D782A5C155}"/>
              </a:ext>
            </a:extLst>
          </p:cNvPr>
          <p:cNvSpPr txBox="1"/>
          <p:nvPr/>
        </p:nvSpPr>
        <p:spPr>
          <a:xfrm>
            <a:off x="683282" y="1183721"/>
            <a:ext cx="755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202</a:t>
            </a:r>
            <a:r>
              <a:rPr lang="ru-RU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4</a:t>
            </a:r>
            <a:endParaRPr lang="ru-RU" sz="2800" dirty="0">
              <a:solidFill>
                <a:schemeClr val="bg1"/>
              </a:solidFill>
              <a:latin typeface="Bebas Neue Bold" panose="020B0606020202050201" pitchFamily="34" charset="-52"/>
            </a:endParaRP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4326541" y="1706941"/>
            <a:ext cx="0" cy="192208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 flipH="1">
            <a:off x="7648860" y="1706941"/>
            <a:ext cx="9147" cy="182918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10990775" y="1748435"/>
            <a:ext cx="1093" cy="1566046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Стрелка вправо 68"/>
          <p:cNvSpPr/>
          <p:nvPr/>
        </p:nvSpPr>
        <p:spPr>
          <a:xfrm>
            <a:off x="1651819" y="1736336"/>
            <a:ext cx="2654716" cy="1408879"/>
          </a:xfrm>
          <a:prstGeom prst="rightArrow">
            <a:avLst>
              <a:gd name="adj1" fmla="val 50000"/>
              <a:gd name="adj2" fmla="val 5043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D87DD23-8798-4F18-9ED3-814B05B25651}"/>
              </a:ext>
            </a:extLst>
          </p:cNvPr>
          <p:cNvSpPr txBox="1"/>
          <p:nvPr/>
        </p:nvSpPr>
        <p:spPr>
          <a:xfrm>
            <a:off x="1712629" y="2173181"/>
            <a:ext cx="233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600" dirty="0" smtClean="0">
                <a:solidFill>
                  <a:srgbClr val="061A42"/>
                </a:solidFill>
                <a:latin typeface="Montserrat" panose="00000500000000000000" pitchFamily="2" charset="-52"/>
              </a:rPr>
              <a:t>Техническое проектирование</a:t>
            </a:r>
            <a:endParaRPr lang="en-ID" sz="1600" dirty="0">
              <a:solidFill>
                <a:srgbClr val="061A42"/>
              </a:solidFill>
              <a:latin typeface="Montserrat" panose="00000500000000000000" pitchFamily="2" charset="-52"/>
            </a:endParaRPr>
          </a:p>
        </p:txBody>
      </p:sp>
      <p:cxnSp>
        <p:nvCxnSpPr>
          <p:cNvPr id="81" name="Прямая соединительная линия 80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 flipH="1">
            <a:off x="999665" y="3215056"/>
            <a:ext cx="1092" cy="2788580"/>
          </a:xfrm>
          <a:prstGeom prst="line">
            <a:avLst/>
          </a:prstGeom>
          <a:ln>
            <a:solidFill>
              <a:srgbClr val="103B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Стрелка вправо 79"/>
          <p:cNvSpPr/>
          <p:nvPr/>
        </p:nvSpPr>
        <p:spPr>
          <a:xfrm>
            <a:off x="4302835" y="3215056"/>
            <a:ext cx="4137417" cy="1708960"/>
          </a:xfrm>
          <a:prstGeom prst="rightArrow">
            <a:avLst/>
          </a:prstGeom>
          <a:solidFill>
            <a:srgbClr val="103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D87DD23-8798-4F18-9ED3-814B05B25651}"/>
              </a:ext>
            </a:extLst>
          </p:cNvPr>
          <p:cNvSpPr txBox="1"/>
          <p:nvPr/>
        </p:nvSpPr>
        <p:spPr>
          <a:xfrm>
            <a:off x="4804279" y="3754332"/>
            <a:ext cx="2495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Разработка РКД и опытного образца</a:t>
            </a:r>
            <a:endParaRPr lang="en-ID" sz="16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cxnSp>
        <p:nvCxnSpPr>
          <p:cNvPr id="92" name="Прямая соединительная линия 91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7648860" y="3206115"/>
            <a:ext cx="8320" cy="2797521"/>
          </a:xfrm>
          <a:prstGeom prst="line">
            <a:avLst/>
          </a:prstGeom>
          <a:ln>
            <a:solidFill>
              <a:srgbClr val="103B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 flipH="1">
            <a:off x="10971631" y="3184271"/>
            <a:ext cx="20237" cy="2819365"/>
          </a:xfrm>
          <a:prstGeom prst="line">
            <a:avLst/>
          </a:prstGeom>
          <a:ln>
            <a:solidFill>
              <a:srgbClr val="103B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4326541" y="3173459"/>
            <a:ext cx="0" cy="2830177"/>
          </a:xfrm>
          <a:prstGeom prst="line">
            <a:avLst/>
          </a:prstGeom>
          <a:ln>
            <a:solidFill>
              <a:srgbClr val="103B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Стрелка вправо 85"/>
          <p:cNvSpPr/>
          <p:nvPr/>
        </p:nvSpPr>
        <p:spPr>
          <a:xfrm>
            <a:off x="8440252" y="4514934"/>
            <a:ext cx="2242379" cy="1718734"/>
          </a:xfrm>
          <a:prstGeom prst="rightArrow">
            <a:avLst/>
          </a:prstGeom>
          <a:solidFill>
            <a:srgbClr val="0B2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6EAE452-5E71-4F3E-A4BF-4ECF14D87520}"/>
              </a:ext>
            </a:extLst>
          </p:cNvPr>
          <p:cNvSpPr txBox="1"/>
          <p:nvPr/>
        </p:nvSpPr>
        <p:spPr>
          <a:xfrm>
            <a:off x="8292043" y="5081913"/>
            <a:ext cx="2288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Государственные испытания</a:t>
            </a:r>
            <a:endParaRPr lang="en-ID" sz="16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D87DD23-8798-4F18-9ED3-814B05B25651}"/>
              </a:ext>
            </a:extLst>
          </p:cNvPr>
          <p:cNvSpPr txBox="1"/>
          <p:nvPr/>
        </p:nvSpPr>
        <p:spPr>
          <a:xfrm>
            <a:off x="253466" y="6013889"/>
            <a:ext cx="9429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600" dirty="0" smtClean="0">
                <a:solidFill>
                  <a:srgbClr val="061A42"/>
                </a:solidFill>
                <a:latin typeface="Montserrat" panose="00000500000000000000" pitchFamily="2" charset="-52"/>
              </a:rPr>
              <a:t>Работы по созданию ЕЦП ГИБДД  в составе Ядра  ЕЦП ГИБДД (набора Технологических систем ЕЦП ГИБДД) и ФИС ГИБДД-М с параллельным обеспечением </a:t>
            </a:r>
            <a:r>
              <a:rPr lang="ru-RU" sz="1600" dirty="0" err="1" smtClean="0">
                <a:solidFill>
                  <a:srgbClr val="061A42"/>
                </a:solidFill>
                <a:latin typeface="Montserrat" panose="00000500000000000000" pitchFamily="2" charset="-52"/>
              </a:rPr>
              <a:t>импортозамещения</a:t>
            </a:r>
            <a:r>
              <a:rPr lang="ru-RU" sz="1600" dirty="0" smtClean="0">
                <a:solidFill>
                  <a:srgbClr val="061A42"/>
                </a:solidFill>
                <a:latin typeface="Montserrat" panose="00000500000000000000" pitchFamily="2" charset="-52"/>
              </a:rPr>
              <a:t> ФИС ГИБДД-</a:t>
            </a:r>
            <a:r>
              <a:rPr lang="en-US" sz="1600" dirty="0" smtClean="0">
                <a:solidFill>
                  <a:srgbClr val="061A42"/>
                </a:solidFill>
                <a:latin typeface="Montserrat" panose="00000500000000000000" pitchFamily="2" charset="-52"/>
              </a:rPr>
              <a:t>M</a:t>
            </a:r>
            <a:endParaRPr lang="en-ID" sz="1600" dirty="0">
              <a:solidFill>
                <a:srgbClr val="061A42"/>
              </a:solidFill>
              <a:latin typeface="Montserrat" panose="00000500000000000000" pitchFamily="2" charset="-52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158837B-9E00-4C8D-AE02-164E75C40380}"/>
              </a:ext>
            </a:extLst>
          </p:cNvPr>
          <p:cNvSpPr txBox="1"/>
          <p:nvPr/>
        </p:nvSpPr>
        <p:spPr>
          <a:xfrm>
            <a:off x="3948873" y="1125864"/>
            <a:ext cx="755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202</a:t>
            </a:r>
            <a:r>
              <a:rPr lang="ru-RU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5</a:t>
            </a:r>
            <a:endParaRPr lang="ru-RU" sz="2800" dirty="0">
              <a:solidFill>
                <a:schemeClr val="bg1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58837B-9E00-4C8D-AE02-164E75C40380}"/>
              </a:ext>
            </a:extLst>
          </p:cNvPr>
          <p:cNvSpPr txBox="1"/>
          <p:nvPr/>
        </p:nvSpPr>
        <p:spPr>
          <a:xfrm>
            <a:off x="7271192" y="1151437"/>
            <a:ext cx="755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202</a:t>
            </a:r>
            <a:r>
              <a:rPr lang="ru-RU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6</a:t>
            </a:r>
            <a:endParaRPr lang="ru-RU" sz="2800" dirty="0">
              <a:solidFill>
                <a:schemeClr val="bg1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58837B-9E00-4C8D-AE02-164E75C40380}"/>
              </a:ext>
            </a:extLst>
          </p:cNvPr>
          <p:cNvSpPr txBox="1"/>
          <p:nvPr/>
        </p:nvSpPr>
        <p:spPr>
          <a:xfrm>
            <a:off x="10604081" y="1137217"/>
            <a:ext cx="755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202</a:t>
            </a:r>
            <a:r>
              <a:rPr lang="ru-RU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7</a:t>
            </a:r>
            <a:endParaRPr lang="ru-RU" sz="2800" dirty="0">
              <a:solidFill>
                <a:schemeClr val="bg1"/>
              </a:solidFill>
              <a:latin typeface="Bebas Neue Bold" panose="020B0606020202050201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206718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40" grpId="0"/>
      <p:bldP spid="80" grpId="0" animBg="1"/>
      <p:bldP spid="33" grpId="0"/>
      <p:bldP spid="86" grpId="0" animBg="1"/>
      <p:bldP spid="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Прямоугольник 88"/>
          <p:cNvSpPr/>
          <p:nvPr/>
        </p:nvSpPr>
        <p:spPr>
          <a:xfrm>
            <a:off x="-5" y="2558675"/>
            <a:ext cx="12191996" cy="945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24DE4C8-EC50-4984-AD68-DDA25B53557B}"/>
              </a:ext>
            </a:extLst>
          </p:cNvPr>
          <p:cNvSpPr/>
          <p:nvPr/>
        </p:nvSpPr>
        <p:spPr>
          <a:xfrm>
            <a:off x="0" y="0"/>
            <a:ext cx="12191996" cy="2558675"/>
          </a:xfrm>
          <a:prstGeom prst="rect">
            <a:avLst/>
          </a:prstGeom>
          <a:solidFill>
            <a:srgbClr val="103B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755" y="413356"/>
            <a:ext cx="11415317" cy="774243"/>
          </a:xfrm>
        </p:spPr>
        <p:txBody>
          <a:bodyPr>
            <a:normAutofit/>
          </a:bodyPr>
          <a:lstStyle/>
          <a:p>
            <a:r>
              <a:rPr lang="ru-RU" sz="4800" dirty="0"/>
              <a:t>МЕРОПРИЯТИЯ </a:t>
            </a:r>
            <a:r>
              <a:rPr lang="ru-RU" sz="4800" dirty="0" smtClean="0"/>
              <a:t>ПО</a:t>
            </a:r>
            <a:r>
              <a:rPr lang="en-US" sz="4800" dirty="0" smtClean="0"/>
              <a:t> </a:t>
            </a:r>
            <a:r>
              <a:rPr lang="ru-RU" sz="4800" dirty="0" smtClean="0"/>
              <a:t>развитию </a:t>
            </a:r>
            <a:r>
              <a:rPr lang="ru-RU" sz="4800" dirty="0"/>
              <a:t>ЕЦП </a:t>
            </a:r>
            <a:r>
              <a:rPr lang="ru-RU" sz="4800" dirty="0" smtClean="0"/>
              <a:t>ГИБДД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99A05E7-16AD-47A3-A62F-A6E6AC9E4F88}"/>
              </a:ext>
            </a:extLst>
          </p:cNvPr>
          <p:cNvSpPr txBox="1"/>
          <p:nvPr/>
        </p:nvSpPr>
        <p:spPr>
          <a:xfrm>
            <a:off x="-1488" y="1193108"/>
            <a:ext cx="755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202</a:t>
            </a:r>
            <a:r>
              <a:rPr lang="ru-RU" sz="2800" dirty="0">
                <a:solidFill>
                  <a:schemeClr val="bg1"/>
                </a:solidFill>
                <a:latin typeface="Bebas Neue Bold" panose="020B0606020202050201" pitchFamily="34" charset="-52"/>
              </a:rPr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B82928-FD51-48E3-8BDB-F3A1C315061E}"/>
              </a:ext>
            </a:extLst>
          </p:cNvPr>
          <p:cNvSpPr txBox="1"/>
          <p:nvPr/>
        </p:nvSpPr>
        <p:spPr>
          <a:xfrm>
            <a:off x="2426291" y="1169223"/>
            <a:ext cx="755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202</a:t>
            </a:r>
            <a:r>
              <a:rPr lang="ru-RU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5</a:t>
            </a:r>
            <a:endParaRPr lang="ru-RU" sz="2800" dirty="0">
              <a:solidFill>
                <a:schemeClr val="bg1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A47F47-92A4-4517-9125-9D14006BBFB8}"/>
              </a:ext>
            </a:extLst>
          </p:cNvPr>
          <p:cNvSpPr txBox="1"/>
          <p:nvPr/>
        </p:nvSpPr>
        <p:spPr>
          <a:xfrm>
            <a:off x="4936679" y="1183721"/>
            <a:ext cx="755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202</a:t>
            </a:r>
            <a:r>
              <a:rPr lang="ru-RU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6</a:t>
            </a:r>
            <a:endParaRPr lang="ru-RU" sz="2800" dirty="0">
              <a:solidFill>
                <a:schemeClr val="bg1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158837B-9E00-4C8D-AE02-164E75C40380}"/>
              </a:ext>
            </a:extLst>
          </p:cNvPr>
          <p:cNvSpPr txBox="1"/>
          <p:nvPr/>
        </p:nvSpPr>
        <p:spPr>
          <a:xfrm>
            <a:off x="7500962" y="1183721"/>
            <a:ext cx="755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202</a:t>
            </a:r>
            <a:r>
              <a:rPr lang="ru-RU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7</a:t>
            </a:r>
            <a:endParaRPr lang="ru-RU" sz="2800" dirty="0">
              <a:solidFill>
                <a:schemeClr val="bg1"/>
              </a:solidFill>
              <a:latin typeface="Bebas Neue Bold" panose="020B0606020202050201" pitchFamily="34" charset="-52"/>
            </a:endParaRP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349258" y="1640839"/>
            <a:ext cx="3350" cy="221020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  <a:stCxn id="28" idx="2"/>
          </p:cNvCxnSpPr>
          <p:nvPr/>
        </p:nvCxnSpPr>
        <p:spPr>
          <a:xfrm>
            <a:off x="2803959" y="1692443"/>
            <a:ext cx="23782" cy="215441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  <a:stCxn id="29" idx="2"/>
          </p:cNvCxnSpPr>
          <p:nvPr/>
        </p:nvCxnSpPr>
        <p:spPr>
          <a:xfrm flipH="1">
            <a:off x="5314346" y="1706941"/>
            <a:ext cx="1" cy="215441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  <a:stCxn id="30" idx="2"/>
          </p:cNvCxnSpPr>
          <p:nvPr/>
        </p:nvCxnSpPr>
        <p:spPr>
          <a:xfrm>
            <a:off x="7878630" y="1706941"/>
            <a:ext cx="1092" cy="184304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Стрелка вправо 68"/>
          <p:cNvSpPr/>
          <p:nvPr/>
        </p:nvSpPr>
        <p:spPr>
          <a:xfrm>
            <a:off x="921710" y="1662580"/>
            <a:ext cx="6098516" cy="753023"/>
          </a:xfrm>
          <a:prstGeom prst="rightArrow">
            <a:avLst>
              <a:gd name="adj1" fmla="val 52051"/>
              <a:gd name="adj2" fmla="val 592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D87DD23-8798-4F18-9ED3-814B05B25651}"/>
              </a:ext>
            </a:extLst>
          </p:cNvPr>
          <p:cNvSpPr txBox="1"/>
          <p:nvPr/>
        </p:nvSpPr>
        <p:spPr>
          <a:xfrm>
            <a:off x="787008" y="1892290"/>
            <a:ext cx="6134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dirty="0" smtClean="0">
                <a:solidFill>
                  <a:srgbClr val="061A42"/>
                </a:solidFill>
                <a:latin typeface="Montserrat" panose="00000500000000000000" pitchFamily="2" charset="-52"/>
              </a:rPr>
              <a:t>ОКР «Создание ЕЦП + </a:t>
            </a:r>
            <a:r>
              <a:rPr lang="ru-RU" dirty="0" err="1" smtClean="0">
                <a:solidFill>
                  <a:srgbClr val="061A42"/>
                </a:solidFill>
                <a:latin typeface="Montserrat" panose="00000500000000000000" pitchFamily="2" charset="-52"/>
              </a:rPr>
              <a:t>Импортозамещение</a:t>
            </a:r>
            <a:r>
              <a:rPr lang="ru-RU" dirty="0" smtClean="0">
                <a:solidFill>
                  <a:srgbClr val="061A42"/>
                </a:solidFill>
                <a:latin typeface="Montserrat" panose="00000500000000000000" pitchFamily="2" charset="-52"/>
              </a:rPr>
              <a:t> ФИС ГИБДД–М»</a:t>
            </a:r>
            <a:endParaRPr lang="en-ID" dirty="0">
              <a:solidFill>
                <a:srgbClr val="061A42"/>
              </a:solidFill>
              <a:latin typeface="Montserrat" panose="00000500000000000000" pitchFamily="2" charset="-52"/>
            </a:endParaRPr>
          </a:p>
        </p:txBody>
      </p:sp>
      <p:cxnSp>
        <p:nvCxnSpPr>
          <p:cNvPr id="81" name="Прямая соединительная линия 80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349258" y="2512534"/>
            <a:ext cx="1092" cy="4152671"/>
          </a:xfrm>
          <a:prstGeom prst="line">
            <a:avLst/>
          </a:prstGeom>
          <a:ln>
            <a:solidFill>
              <a:srgbClr val="103B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 flipH="1">
            <a:off x="5298953" y="2477306"/>
            <a:ext cx="9146" cy="4178958"/>
          </a:xfrm>
          <a:prstGeom prst="line">
            <a:avLst/>
          </a:prstGeom>
          <a:ln>
            <a:solidFill>
              <a:srgbClr val="103B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10376023" y="2477306"/>
            <a:ext cx="0" cy="4157114"/>
          </a:xfrm>
          <a:prstGeom prst="line">
            <a:avLst/>
          </a:prstGeom>
          <a:ln>
            <a:solidFill>
              <a:srgbClr val="103B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2804121" y="2437344"/>
            <a:ext cx="32913" cy="4123650"/>
          </a:xfrm>
          <a:prstGeom prst="line">
            <a:avLst/>
          </a:prstGeom>
          <a:ln>
            <a:solidFill>
              <a:srgbClr val="103B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Стрелка вправо 85"/>
          <p:cNvSpPr/>
          <p:nvPr/>
        </p:nvSpPr>
        <p:spPr>
          <a:xfrm>
            <a:off x="7089057" y="2541355"/>
            <a:ext cx="3277878" cy="796781"/>
          </a:xfrm>
          <a:prstGeom prst="rightArrow">
            <a:avLst>
              <a:gd name="adj1" fmla="val 51456"/>
              <a:gd name="adj2" fmla="val 50000"/>
            </a:avLst>
          </a:prstGeom>
          <a:solidFill>
            <a:srgbClr val="0B2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6EAE452-5E71-4F3E-A4BF-4ECF14D87520}"/>
              </a:ext>
            </a:extLst>
          </p:cNvPr>
          <p:cNvSpPr txBox="1"/>
          <p:nvPr/>
        </p:nvSpPr>
        <p:spPr>
          <a:xfrm>
            <a:off x="6981093" y="2716358"/>
            <a:ext cx="3393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ОКР «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Включение сервиса "</a:t>
            </a:r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Паутина"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в состав 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ЕЦП </a:t>
            </a:r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ГИБДД»</a:t>
            </a:r>
            <a:endParaRPr lang="en-ID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46" name="Стрелка вправо 45"/>
          <p:cNvSpPr/>
          <p:nvPr/>
        </p:nvSpPr>
        <p:spPr>
          <a:xfrm>
            <a:off x="7089056" y="3347883"/>
            <a:ext cx="3287227" cy="796781"/>
          </a:xfrm>
          <a:prstGeom prst="rightArrow">
            <a:avLst>
              <a:gd name="adj1" fmla="val 51456"/>
              <a:gd name="adj2" fmla="val 50000"/>
            </a:avLst>
          </a:prstGeom>
          <a:solidFill>
            <a:srgbClr val="0B2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6EAE452-5E71-4F3E-A4BF-4ECF14D87520}"/>
              </a:ext>
            </a:extLst>
          </p:cNvPr>
          <p:cNvSpPr txBox="1"/>
          <p:nvPr/>
        </p:nvSpPr>
        <p:spPr>
          <a:xfrm>
            <a:off x="7242625" y="3515440"/>
            <a:ext cx="2970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ОКР «Включение ЕАИС БДД МВД России в состав ЕЦП ГИБДД»</a:t>
            </a:r>
            <a:endParaRPr lang="en-ID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7089057" y="4172550"/>
            <a:ext cx="3285353" cy="796781"/>
          </a:xfrm>
          <a:prstGeom prst="rightArrow">
            <a:avLst>
              <a:gd name="adj1" fmla="val 51456"/>
              <a:gd name="adj2" fmla="val 50000"/>
            </a:avLst>
          </a:prstGeom>
          <a:solidFill>
            <a:srgbClr val="0B2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6EAE452-5E71-4F3E-A4BF-4ECF14D87520}"/>
              </a:ext>
            </a:extLst>
          </p:cNvPr>
          <p:cNvSpPr txBox="1"/>
          <p:nvPr/>
        </p:nvSpPr>
        <p:spPr>
          <a:xfrm>
            <a:off x="7324046" y="4346526"/>
            <a:ext cx="283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ОКР </a:t>
            </a:r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«Включение ЕАИСТО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 в состав ЕЦП ГИБДД»</a:t>
            </a:r>
            <a:endParaRPr lang="en-ID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54" name="Стрелка вправо 53"/>
          <p:cNvSpPr/>
          <p:nvPr/>
        </p:nvSpPr>
        <p:spPr>
          <a:xfrm>
            <a:off x="7089056" y="4978143"/>
            <a:ext cx="3287415" cy="796781"/>
          </a:xfrm>
          <a:prstGeom prst="rightArrow">
            <a:avLst>
              <a:gd name="adj1" fmla="val 51456"/>
              <a:gd name="adj2" fmla="val 50000"/>
            </a:avLst>
          </a:prstGeom>
          <a:solidFill>
            <a:srgbClr val="0B2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6EAE452-5E71-4F3E-A4BF-4ECF14D87520}"/>
              </a:ext>
            </a:extLst>
          </p:cNvPr>
          <p:cNvSpPr txBox="1"/>
          <p:nvPr/>
        </p:nvSpPr>
        <p:spPr>
          <a:xfrm>
            <a:off x="7588530" y="5139785"/>
            <a:ext cx="230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ОКР </a:t>
            </a:r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«Создание Реестров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 ЕЦП ГИБДД» </a:t>
            </a:r>
            <a:endParaRPr lang="en-ID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56" name="Стрелка вправо 55"/>
          <p:cNvSpPr/>
          <p:nvPr/>
        </p:nvSpPr>
        <p:spPr>
          <a:xfrm>
            <a:off x="7089056" y="5783736"/>
            <a:ext cx="3284691" cy="796781"/>
          </a:xfrm>
          <a:prstGeom prst="rightArrow">
            <a:avLst>
              <a:gd name="adj1" fmla="val 51456"/>
              <a:gd name="adj2" fmla="val 50000"/>
            </a:avLst>
          </a:prstGeom>
          <a:solidFill>
            <a:srgbClr val="0B2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6EAE452-5E71-4F3E-A4BF-4ECF14D87520}"/>
              </a:ext>
            </a:extLst>
          </p:cNvPr>
          <p:cNvSpPr txBox="1"/>
          <p:nvPr/>
        </p:nvSpPr>
        <p:spPr>
          <a:xfrm>
            <a:off x="7390895" y="5951293"/>
            <a:ext cx="2745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1400" b="1">
                <a:solidFill>
                  <a:srgbClr val="0A2966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ОКР </a:t>
            </a:r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«Развитие ФИС ГИБДД-М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 в составе 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ЕЦП </a:t>
            </a:r>
            <a:r>
              <a:rPr lang="ru-RU" sz="12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ГИБДД»</a:t>
            </a:r>
            <a:endParaRPr lang="en-ID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A47F47-92A4-4517-9125-9D14006BBFB8}"/>
              </a:ext>
            </a:extLst>
          </p:cNvPr>
          <p:cNvSpPr txBox="1"/>
          <p:nvPr/>
        </p:nvSpPr>
        <p:spPr>
          <a:xfrm>
            <a:off x="9998355" y="1169223"/>
            <a:ext cx="755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202</a:t>
            </a:r>
            <a:r>
              <a:rPr lang="ru-RU" sz="2800" dirty="0" smtClean="0">
                <a:solidFill>
                  <a:schemeClr val="bg1"/>
                </a:solidFill>
                <a:latin typeface="Bebas Neue Bold" panose="020B0606020202050201" pitchFamily="34" charset="-52"/>
              </a:rPr>
              <a:t>8</a:t>
            </a:r>
            <a:endParaRPr lang="ru-RU" sz="2800" dirty="0">
              <a:solidFill>
                <a:schemeClr val="bg1"/>
              </a:solidFill>
              <a:latin typeface="Bebas Neue Bold" panose="020B0606020202050201" pitchFamily="34" charset="-52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>
            <a:off x="10373747" y="1660800"/>
            <a:ext cx="1092" cy="184304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86E8B4BD-44C6-421F-81D8-57D23CEF3859}"/>
              </a:ext>
            </a:extLst>
          </p:cNvPr>
          <p:cNvCxnSpPr>
            <a:cxnSpLocks/>
          </p:cNvCxnSpPr>
          <p:nvPr/>
        </p:nvCxnSpPr>
        <p:spPr>
          <a:xfrm flipH="1">
            <a:off x="7870088" y="2629706"/>
            <a:ext cx="9146" cy="4178958"/>
          </a:xfrm>
          <a:prstGeom prst="line">
            <a:avLst/>
          </a:prstGeom>
          <a:ln>
            <a:solidFill>
              <a:srgbClr val="103B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42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40" grpId="0"/>
      <p:bldP spid="86" grpId="0" animBg="1"/>
      <p:bldP spid="38" grpId="0"/>
      <p:bldP spid="46" grpId="0" animBg="1"/>
      <p:bldP spid="47" grpId="0"/>
      <p:bldP spid="48" grpId="0" animBg="1"/>
      <p:bldP spid="49" grpId="0"/>
      <p:bldP spid="54" grpId="0" animBg="1"/>
      <p:bldP spid="55" grpId="0"/>
      <p:bldP spid="56" grpId="0" animBg="1"/>
      <p:bldP spid="5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074" y="86643"/>
            <a:ext cx="11686764" cy="77424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поэтапная оценка ресурсов, необходимых для создания ЕЦП ГИБДД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0544692" y="7127888"/>
            <a:ext cx="465628" cy="365125"/>
          </a:xfrm>
        </p:spPr>
        <p:txBody>
          <a:bodyPr/>
          <a:lstStyle/>
          <a:p>
            <a:fld id="{A94D6787-F097-44E8-A19B-7F153D122C0E}" type="slidenum">
              <a:rPr lang="ru-RU" smtClean="0">
                <a:solidFill>
                  <a:schemeClr val="bg1"/>
                </a:solidFill>
              </a:rPr>
              <a:t>33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261257" y="718459"/>
            <a:ext cx="11148408" cy="6030683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47074" y="773327"/>
            <a:ext cx="8793667" cy="933956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6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47075" y="1762150"/>
            <a:ext cx="8788142" cy="1822951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3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47074" y="3639968"/>
            <a:ext cx="8788143" cy="243087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4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72069" y="772269"/>
            <a:ext cx="2206268" cy="935014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1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72069" y="1761094"/>
            <a:ext cx="2203506" cy="1824008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2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80191" y="3638914"/>
            <a:ext cx="2206268" cy="2431934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88757" y="783953"/>
            <a:ext cx="82534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tserrat" panose="00000500000000000000" pitchFamily="2" charset="-52"/>
              </a:rPr>
              <a:t>2024 г. - Техническое проектирование в рамках ОКР на создание Ядра ЕЦП ГИБДД и </a:t>
            </a:r>
            <a:r>
              <a:rPr lang="ru-RU" dirty="0" err="1" smtClean="0">
                <a:latin typeface="Montserrat" panose="00000500000000000000" pitchFamily="2" charset="-52"/>
              </a:rPr>
              <a:t>импортозамещение</a:t>
            </a:r>
            <a:r>
              <a:rPr lang="ru-RU" dirty="0" smtClean="0">
                <a:latin typeface="Montserrat" panose="00000500000000000000" pitchFamily="2" charset="-52"/>
              </a:rPr>
              <a:t> ФИС ГИБДД-М (ОКР первой очереди)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308059" y="923956"/>
            <a:ext cx="2194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tserrat" panose="00000500000000000000" pitchFamily="2" charset="-52"/>
              </a:rPr>
              <a:t>130 000 000 руб.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10223" y="1830775"/>
            <a:ext cx="8750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ontserrat" panose="00000500000000000000" pitchFamily="2" charset="-52"/>
              </a:rPr>
              <a:t>2025 г. </a:t>
            </a:r>
            <a:r>
              <a:rPr lang="ru-RU" dirty="0" smtClean="0">
                <a:latin typeface="Montserrat" panose="00000500000000000000" pitchFamily="2" charset="-52"/>
              </a:rPr>
              <a:t>- 2026 г</a:t>
            </a:r>
            <a:r>
              <a:rPr lang="ru-RU" dirty="0">
                <a:latin typeface="Montserrat" panose="00000500000000000000" pitchFamily="2" charset="-52"/>
              </a:rPr>
              <a:t>. </a:t>
            </a:r>
            <a:endParaRPr lang="ru-RU" dirty="0" smtClean="0">
              <a:latin typeface="Montserrat" panose="00000500000000000000" pitchFamily="2" charset="-52"/>
            </a:endParaRPr>
          </a:p>
          <a:p>
            <a:r>
              <a:rPr lang="ru-RU" dirty="0" smtClean="0">
                <a:latin typeface="Montserrat" panose="00000500000000000000" pitchFamily="2" charset="-52"/>
              </a:rPr>
              <a:t>- Разработка </a:t>
            </a:r>
            <a:r>
              <a:rPr lang="ru-RU" dirty="0">
                <a:latin typeface="Montserrat" panose="00000500000000000000" pitchFamily="2" charset="-52"/>
              </a:rPr>
              <a:t>РКД и опытного образца в рамках ОКР первой очереди</a:t>
            </a:r>
          </a:p>
          <a:p>
            <a:r>
              <a:rPr lang="ru-RU" dirty="0" smtClean="0">
                <a:latin typeface="Montserrat" panose="00000500000000000000" pitchFamily="2" charset="-52"/>
              </a:rPr>
              <a:t>- Проведение </a:t>
            </a:r>
            <a:r>
              <a:rPr lang="ru-RU" dirty="0">
                <a:latin typeface="Montserrat" panose="00000500000000000000" pitchFamily="2" charset="-52"/>
              </a:rPr>
              <a:t>государственных </a:t>
            </a:r>
            <a:r>
              <a:rPr lang="ru-RU" dirty="0" smtClean="0">
                <a:latin typeface="Montserrat" panose="00000500000000000000" pitchFamily="2" charset="-52"/>
              </a:rPr>
              <a:t>испытаний (включая сертификацию в </a:t>
            </a:r>
            <a:r>
              <a:rPr lang="ru-RU" dirty="0">
                <a:latin typeface="Montserrat" panose="00000500000000000000" pitchFamily="2" charset="-52"/>
              </a:rPr>
              <a:t>рамках ОКР </a:t>
            </a:r>
            <a:r>
              <a:rPr lang="ru-RU" dirty="0" smtClean="0">
                <a:latin typeface="Montserrat" panose="00000500000000000000" pitchFamily="2" charset="-52"/>
              </a:rPr>
              <a:t>первой очереди)</a:t>
            </a:r>
          </a:p>
          <a:p>
            <a:r>
              <a:rPr lang="ru-RU" dirty="0" smtClean="0">
                <a:latin typeface="Montserrat" panose="00000500000000000000" pitchFamily="2" charset="-52"/>
              </a:rPr>
              <a:t>- Закупка оборудования и ПО</a:t>
            </a:r>
          </a:p>
          <a:p>
            <a:r>
              <a:rPr lang="ru-RU" dirty="0" smtClean="0">
                <a:latin typeface="Montserrat" panose="00000500000000000000" pitchFamily="2" charset="-52"/>
              </a:rPr>
              <a:t>- Внедрение по итогам ОКР первой очереди</a:t>
            </a:r>
          </a:p>
        </p:txBody>
      </p:sp>
      <p:sp>
        <p:nvSpPr>
          <p:cNvPr id="51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375767" y="6213274"/>
            <a:ext cx="8759450" cy="468082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ru-RU" dirty="0" smtClean="0"/>
              <a:t>ИТОГО</a:t>
            </a:r>
            <a:endParaRPr lang="ru-RU" dirty="0"/>
          </a:p>
        </p:txBody>
      </p:sp>
      <p:sp>
        <p:nvSpPr>
          <p:cNvPr id="52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9192928" y="6212365"/>
            <a:ext cx="2182647" cy="468082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323868" y="3756668"/>
            <a:ext cx="85521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tserrat" panose="00000500000000000000" pitchFamily="2" charset="-52"/>
              </a:rPr>
              <a:t>2026 г. - 2027 г. </a:t>
            </a:r>
          </a:p>
          <a:p>
            <a:r>
              <a:rPr lang="ru-RU" dirty="0">
                <a:latin typeface="Montserrat" panose="00000500000000000000" pitchFamily="2" charset="-52"/>
              </a:rPr>
              <a:t>- Техническое проектирование в рамках ОКР на включение в состав ЕЦП ГИБДД сервиса «Паутина», ЕАИСТО и ЕИАС БДД МВД России (ОКР второй очереди)</a:t>
            </a:r>
          </a:p>
          <a:p>
            <a:r>
              <a:rPr lang="ru-RU" dirty="0" smtClean="0">
                <a:latin typeface="Montserrat" panose="00000500000000000000" pitchFamily="2" charset="-52"/>
              </a:rPr>
              <a:t>- </a:t>
            </a:r>
            <a:r>
              <a:rPr lang="ru-RU" dirty="0">
                <a:latin typeface="Montserrat" panose="00000500000000000000" pitchFamily="2" charset="-52"/>
              </a:rPr>
              <a:t>Разработка РКД и опытного образца в </a:t>
            </a:r>
            <a:r>
              <a:rPr lang="ru-RU" dirty="0" smtClean="0">
                <a:latin typeface="Montserrat" panose="00000500000000000000" pitchFamily="2" charset="-52"/>
              </a:rPr>
              <a:t>рамках ОКР второй очереди</a:t>
            </a:r>
          </a:p>
          <a:p>
            <a:r>
              <a:rPr lang="ru-RU" dirty="0" smtClean="0">
                <a:latin typeface="Montserrat" panose="00000500000000000000" pitchFamily="2" charset="-52"/>
              </a:rPr>
              <a:t>- Проведение </a:t>
            </a:r>
            <a:r>
              <a:rPr lang="ru-RU" dirty="0">
                <a:latin typeface="Montserrat" panose="00000500000000000000" pitchFamily="2" charset="-52"/>
              </a:rPr>
              <a:t>государственных испытаний (включая </a:t>
            </a:r>
            <a:r>
              <a:rPr lang="ru-RU" dirty="0" smtClean="0">
                <a:latin typeface="Montserrat" panose="00000500000000000000" pitchFamily="2" charset="-52"/>
              </a:rPr>
              <a:t>сертификацию) </a:t>
            </a:r>
            <a:r>
              <a:rPr lang="ru-RU" dirty="0">
                <a:latin typeface="Montserrat" panose="00000500000000000000" pitchFamily="2" charset="-52"/>
              </a:rPr>
              <a:t>в рамках </a:t>
            </a:r>
            <a:r>
              <a:rPr lang="ru-RU" dirty="0" smtClean="0">
                <a:latin typeface="Montserrat" panose="00000500000000000000" pitchFamily="2" charset="-52"/>
              </a:rPr>
              <a:t>ОКР второй очереди</a:t>
            </a:r>
          </a:p>
          <a:p>
            <a:r>
              <a:rPr lang="ru-RU" dirty="0" smtClean="0">
                <a:latin typeface="Montserrat" panose="00000500000000000000" pitchFamily="2" charset="-52"/>
              </a:rPr>
              <a:t>- Внедрение по итогам ОКР второй очереди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95690" y="2399778"/>
            <a:ext cx="2325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tserrat" panose="00000500000000000000" pitchFamily="2" charset="-52"/>
              </a:rPr>
              <a:t>883 000 000 руб.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221638" y="4670215"/>
            <a:ext cx="2383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tserrat" panose="00000500000000000000" pitchFamily="2" charset="-52"/>
              </a:rPr>
              <a:t>712 000 000 руб.</a:t>
            </a:r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9135217" y="6268957"/>
            <a:ext cx="2556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tserrat" panose="00000500000000000000" pitchFamily="2" charset="-52"/>
              </a:rPr>
              <a:t>1 725 000 000 руб.</a:t>
            </a:r>
            <a:endParaRPr lang="ru-RU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74561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074" y="86643"/>
            <a:ext cx="11686764" cy="77424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Потребности в ресурсах по задачам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0544692" y="7127888"/>
            <a:ext cx="465628" cy="365125"/>
          </a:xfrm>
        </p:spPr>
        <p:txBody>
          <a:bodyPr/>
          <a:lstStyle/>
          <a:p>
            <a:fld id="{A94D6787-F097-44E8-A19B-7F153D122C0E}" type="slidenum">
              <a:rPr lang="ru-RU" smtClean="0">
                <a:solidFill>
                  <a:schemeClr val="bg1"/>
                </a:solidFill>
              </a:rPr>
              <a:t>34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831" y="943283"/>
            <a:ext cx="111823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04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349DAD8-7085-4C8B-92F6-E8C409A679AE}"/>
              </a:ext>
            </a:extLst>
          </p:cNvPr>
          <p:cNvSpPr txBox="1"/>
          <p:nvPr/>
        </p:nvSpPr>
        <p:spPr>
          <a:xfrm>
            <a:off x="10858591" y="6246664"/>
            <a:ext cx="18473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ru-RU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Перспективы развития - новые ВОЗМОЖНОСТИ ИС ГИБДД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35</a:t>
            </a:fld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79EA32-E695-4D7F-AA24-3B69DFD122E1}"/>
              </a:ext>
            </a:extLst>
          </p:cNvPr>
          <p:cNvSpPr txBox="1"/>
          <p:nvPr/>
        </p:nvSpPr>
        <p:spPr>
          <a:xfrm>
            <a:off x="573323" y="4600471"/>
            <a:ext cx="2485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898C93"/>
                </a:solidFill>
                <a:latin typeface="Montserrat" panose="00000500000000000000" pitchFamily="2" charset="-52"/>
              </a:rPr>
              <a:t>Использование искусственного интеллекта при анализе фотографий техосмотра (</a:t>
            </a:r>
            <a:r>
              <a:rPr lang="ru-RU" sz="1200">
                <a:solidFill>
                  <a:srgbClr val="898C93"/>
                </a:solidFill>
                <a:latin typeface="Montserrat" panose="00000500000000000000" pitchFamily="2" charset="-52"/>
              </a:rPr>
              <a:t>борьба                      с </a:t>
            </a:r>
            <a:r>
              <a:rPr lang="ru-RU" sz="1200" dirty="0" err="1">
                <a:solidFill>
                  <a:srgbClr val="898C93"/>
                </a:solidFill>
                <a:latin typeface="Montserrat" panose="00000500000000000000" pitchFamily="2" charset="-52"/>
              </a:rPr>
              <a:t>фотошопом</a:t>
            </a:r>
            <a:r>
              <a:rPr lang="ru-RU" sz="1200" dirty="0">
                <a:solidFill>
                  <a:srgbClr val="898C93"/>
                </a:solidFill>
                <a:latin typeface="Montserrat" panose="00000500000000000000" pitchFamily="2" charset="-52"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EFB837-60F0-472C-92BC-F99178286F98}"/>
              </a:ext>
            </a:extLst>
          </p:cNvPr>
          <p:cNvSpPr txBox="1"/>
          <p:nvPr/>
        </p:nvSpPr>
        <p:spPr>
          <a:xfrm>
            <a:off x="3426265" y="4600471"/>
            <a:ext cx="24855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>
                <a:solidFill>
                  <a:srgbClr val="898C93"/>
                </a:solidFill>
                <a:latin typeface="Montserrat" panose="00000500000000000000" pitchFamily="2" charset="-52"/>
              </a:rPr>
              <a:t>Использование видеорегистраторов ИДПС для автоматического сканирования/распознавания и автоматического анализа видеоинформации при проверке ТС,    водителя и пассажиров                с использованием ИИ</a:t>
            </a:r>
            <a:endParaRPr lang="ru-RU" sz="1200" dirty="0">
              <a:solidFill>
                <a:srgbClr val="898C93"/>
              </a:solidFill>
              <a:latin typeface="Montserrat" panose="00000500000000000000" pitchFamily="2" charset="-5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0E5939B-0E3A-392C-7689-70DDF6A43B98}"/>
              </a:ext>
            </a:extLst>
          </p:cNvPr>
          <p:cNvSpPr txBox="1"/>
          <p:nvPr/>
        </p:nvSpPr>
        <p:spPr>
          <a:xfrm>
            <a:off x="6279207" y="4600471"/>
            <a:ext cx="24855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>
                <a:solidFill>
                  <a:srgbClr val="898C93"/>
                </a:solidFill>
                <a:latin typeface="Montserrat" panose="00000500000000000000" pitchFamily="2" charset="-52"/>
              </a:rPr>
              <a:t>Широкое использование «Мобильного инспектора» при оформлении административных правонарушений (всё             «на месте», а не после окончания смены)</a:t>
            </a:r>
            <a:endParaRPr lang="ru-RU" sz="1000" dirty="0">
              <a:solidFill>
                <a:srgbClr val="898C93"/>
              </a:solidFill>
              <a:latin typeface="Montserrat" panose="00000500000000000000" pitchFamily="2" charset="-52"/>
              <a:ea typeface="Inter" panose="020B0502030000000004" pitchFamily="34" charset="0"/>
              <a:cs typeface="Golos Text" panose="020B0503020202020204" pitchFamily="34" charset="-5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BC72A4A-15C4-E5F0-16BD-F1F39B21AE42}"/>
              </a:ext>
            </a:extLst>
          </p:cNvPr>
          <p:cNvSpPr txBox="1"/>
          <p:nvPr/>
        </p:nvSpPr>
        <p:spPr>
          <a:xfrm>
            <a:off x="9082368" y="4600471"/>
            <a:ext cx="2485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>
                <a:solidFill>
                  <a:srgbClr val="898C93"/>
                </a:solidFill>
                <a:latin typeface="Montserrat" panose="00000500000000000000" pitchFamily="2" charset="-52"/>
              </a:rPr>
              <a:t>Использование ГЛОНАСС при проведении Техосмотра</a:t>
            </a:r>
            <a:endParaRPr lang="ru-RU" sz="1200" dirty="0">
              <a:solidFill>
                <a:srgbClr val="898C93"/>
              </a:solidFill>
              <a:latin typeface="Montserrat" panose="00000500000000000000" pitchFamily="2" charset="-52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2184B78-E5A2-4087-8F88-5E51290F9D49}"/>
              </a:ext>
            </a:extLst>
          </p:cNvPr>
          <p:cNvSpPr/>
          <p:nvPr/>
        </p:nvSpPr>
        <p:spPr>
          <a:xfrm>
            <a:off x="521996" y="1350024"/>
            <a:ext cx="2588166" cy="3088022"/>
          </a:xfrm>
          <a:prstGeom prst="roundRect">
            <a:avLst>
              <a:gd name="adj" fmla="val 881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AF354BE1-9987-429F-B7ED-2A2DF4D6365B}"/>
              </a:ext>
            </a:extLst>
          </p:cNvPr>
          <p:cNvSpPr/>
          <p:nvPr/>
        </p:nvSpPr>
        <p:spPr>
          <a:xfrm>
            <a:off x="3374938" y="1350024"/>
            <a:ext cx="2588166" cy="3088022"/>
          </a:xfrm>
          <a:prstGeom prst="roundRect">
            <a:avLst>
              <a:gd name="adj" fmla="val 881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712EBD96-CD73-47DE-9909-A25EB46804F9}"/>
              </a:ext>
            </a:extLst>
          </p:cNvPr>
          <p:cNvSpPr/>
          <p:nvPr/>
        </p:nvSpPr>
        <p:spPr>
          <a:xfrm>
            <a:off x="6227880" y="1350024"/>
            <a:ext cx="2588166" cy="3088022"/>
          </a:xfrm>
          <a:prstGeom prst="roundRect">
            <a:avLst>
              <a:gd name="adj" fmla="val 881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C622615D-AA28-41E8-91FE-010DF7C8F7D3}"/>
              </a:ext>
            </a:extLst>
          </p:cNvPr>
          <p:cNvSpPr/>
          <p:nvPr/>
        </p:nvSpPr>
        <p:spPr>
          <a:xfrm>
            <a:off x="9081838" y="1350024"/>
            <a:ext cx="2588166" cy="3088022"/>
          </a:xfrm>
          <a:prstGeom prst="roundRect">
            <a:avLst>
              <a:gd name="adj" fmla="val 881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9BF3C9-5ACB-48ED-AFB2-82DB3B2DB148}"/>
              </a:ext>
            </a:extLst>
          </p:cNvPr>
          <p:cNvSpPr txBox="1"/>
          <p:nvPr/>
        </p:nvSpPr>
        <p:spPr>
          <a:xfrm>
            <a:off x="10903195" y="6246664"/>
            <a:ext cx="45076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 32</a:t>
            </a:r>
            <a:endParaRPr lang="ru-RU" sz="12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11972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E269C4-BFF6-A3DF-6DA1-AD2DD6EEA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911" y="1821370"/>
            <a:ext cx="9396553" cy="2148750"/>
          </a:xfrm>
        </p:spPr>
        <p:txBody>
          <a:bodyPr/>
          <a:lstStyle/>
          <a:p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80093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873906" y="1828355"/>
            <a:ext cx="9127787" cy="4371675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525760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Варианты реализации ЕЦП ГИБДД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9528" y="1302327"/>
            <a:ext cx="1021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/>
              <a:t>Создание Ядра ЕЦП ГИБДД и подключение к нему существующих систем</a:t>
            </a:r>
            <a:endParaRPr lang="ru-RU" sz="1600" dirty="0"/>
          </a:p>
        </p:txBody>
      </p:sp>
      <p:sp>
        <p:nvSpPr>
          <p:cNvPr id="16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6817300" y="2195742"/>
            <a:ext cx="2723535" cy="344767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7049138" y="2244138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30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1224353" y="2035834"/>
            <a:ext cx="8543761" cy="3748679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6579261" y="2924117"/>
            <a:ext cx="247134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612774" y="2831011"/>
            <a:ext cx="103517" cy="93106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6612774" y="2924118"/>
            <a:ext cx="102489" cy="101102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3653474" y="2924117"/>
            <a:ext cx="2924759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Блок-схема: узел 67"/>
          <p:cNvSpPr/>
          <p:nvPr/>
        </p:nvSpPr>
        <p:spPr>
          <a:xfrm>
            <a:off x="6524533" y="2853718"/>
            <a:ext cx="139485" cy="140798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6672347" y="2924117"/>
            <a:ext cx="150927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6579261" y="3555923"/>
            <a:ext cx="247134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612774" y="3462817"/>
            <a:ext cx="103517" cy="93106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6612774" y="3555924"/>
            <a:ext cx="102489" cy="101102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3653474" y="3555923"/>
            <a:ext cx="2924759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Блок-схема: узел 74"/>
          <p:cNvSpPr/>
          <p:nvPr/>
        </p:nvSpPr>
        <p:spPr>
          <a:xfrm>
            <a:off x="6524533" y="3485524"/>
            <a:ext cx="139485" cy="140798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6669400" y="3551906"/>
            <a:ext cx="157509" cy="1201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6576035" y="4292476"/>
            <a:ext cx="247134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6609548" y="4199370"/>
            <a:ext cx="103517" cy="93106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V="1">
            <a:off x="6609548" y="4292477"/>
            <a:ext cx="102489" cy="101102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3650248" y="4292476"/>
            <a:ext cx="2924759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Блок-схема: узел 80"/>
          <p:cNvSpPr/>
          <p:nvPr/>
        </p:nvSpPr>
        <p:spPr>
          <a:xfrm>
            <a:off x="6521307" y="4222077"/>
            <a:ext cx="139485" cy="140798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>
            <a:off x="6664018" y="4291943"/>
            <a:ext cx="162377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6576035" y="5008143"/>
            <a:ext cx="247134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6609548" y="4915037"/>
            <a:ext cx="103517" cy="93106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6609548" y="5008144"/>
            <a:ext cx="102489" cy="101102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3650248" y="5008143"/>
            <a:ext cx="2924759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Блок-схема: узел 86"/>
          <p:cNvSpPr/>
          <p:nvPr/>
        </p:nvSpPr>
        <p:spPr>
          <a:xfrm>
            <a:off x="6521307" y="4937744"/>
            <a:ext cx="139485" cy="140798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>
            <a:off x="6669400" y="5005544"/>
            <a:ext cx="162377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4782009" y="5476736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ЕЦП ГИБДД</a:t>
            </a:r>
          </a:p>
        </p:txBody>
      </p:sp>
      <p:sp>
        <p:nvSpPr>
          <p:cNvPr id="92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1397700" y="3294294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3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1397700" y="4009552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4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1397701" y="2568635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5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1410558" y="4709845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1276448" y="2741776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1421752" y="4176527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1545080" y="3478607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1362692" y="4871609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41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6944820" y="2562814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2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6957829" y="3559862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3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6957829" y="3077543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4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6957829" y="4518891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5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6957829" y="5025241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7486443" y="3186067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6969492" y="5128775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7000230" y="4619290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7173634" y="3610227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6910061" y="2587022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51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6957829" y="4037916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7101630" y="4093431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914346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4442974" y="5892253"/>
            <a:ext cx="19896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ИСОД МВД России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D6E743F-9582-422C-90AC-A3DC9ED27DC3}"/>
              </a:ext>
            </a:extLst>
          </p:cNvPr>
          <p:cNvSpPr txBox="1"/>
          <p:nvPr/>
        </p:nvSpPr>
        <p:spPr>
          <a:xfrm>
            <a:off x="873905" y="6253105"/>
            <a:ext cx="9829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* Подключение существующих систем к Ядру ЕЦП ГИБДД выполняется в соответствии Типовыми техническими требованиями к информационным системам для подключения к ЕЦП ГИБДД , разрабатываемым при создании Ядра ЕЦП ГИБДД</a:t>
            </a:r>
          </a:p>
        </p:txBody>
      </p:sp>
    </p:spTree>
    <p:extLst>
      <p:ext uri="{BB962C8B-B14F-4D97-AF65-F5344CB8AC3E}">
        <p14:creationId xmlns:p14="http://schemas.microsoft.com/office/powerpoint/2010/main" val="7259461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/>
      <p:bldP spid="30" grpId="0" animBg="1"/>
      <p:bldP spid="68" grpId="0" animBg="1"/>
      <p:bldP spid="75" grpId="0" animBg="1"/>
      <p:bldP spid="81" grpId="0" animBg="1"/>
      <p:bldP spid="87" grpId="0" animBg="1"/>
      <p:bldP spid="91" grpId="0"/>
      <p:bldP spid="41" grpId="0" animBg="1"/>
      <p:bldP spid="42" grpId="0" animBg="1"/>
      <p:bldP spid="43" grpId="0" animBg="1"/>
      <p:bldP spid="44" grpId="1" animBg="1"/>
      <p:bldP spid="45" grpId="1" animBg="1"/>
      <p:bldP spid="46" grpId="0"/>
      <p:bldP spid="47" grpId="1"/>
      <p:bldP spid="48" grpId="1"/>
      <p:bldP spid="49" grpId="0"/>
      <p:bldP spid="50" grpId="0"/>
      <p:bldP spid="51" grpId="0" animBg="1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Прямая со стрелкой 25"/>
          <p:cNvCxnSpPr/>
          <p:nvPr/>
        </p:nvCxnSpPr>
        <p:spPr>
          <a:xfrm>
            <a:off x="3649686" y="2867446"/>
            <a:ext cx="2030856" cy="3291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Варианты реализации ЕЦП ГИБДД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9528" y="1302327"/>
            <a:ext cx="9033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  <a:r>
              <a:rPr lang="ru-RU" sz="2400" dirty="0"/>
              <a:t>. Создание новых ИС в рамках ЕЦП ГИБДД взамен существующих</a:t>
            </a:r>
          </a:p>
        </p:txBody>
      </p:sp>
      <p:sp>
        <p:nvSpPr>
          <p:cNvPr id="5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1397700" y="3294294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1397700" y="4009552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1397701" y="2568635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1410558" y="4709845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1276448" y="2741776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1421752" y="4176527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1545080" y="3478607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1362692" y="4871609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14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8233279" y="2195742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8465117" y="2244138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sp>
        <p:nvSpPr>
          <p:cNvPr id="16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5680542" y="3294294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7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5680542" y="4009552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8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5680543" y="2568635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9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5693400" y="4709845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5579474" y="2690799"/>
            <a:ext cx="250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Новая</a:t>
            </a:r>
          </a:p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5698506" y="4112544"/>
            <a:ext cx="2267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Новая</a:t>
            </a:r>
          </a:p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888075" y="3401816"/>
            <a:ext cx="1888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Новый</a:t>
            </a:r>
          </a:p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5680542" y="4823561"/>
            <a:ext cx="2250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Новая</a:t>
            </a:r>
          </a:p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24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5463263" y="1972018"/>
            <a:ext cx="5743012" cy="4230583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7842909" y="5911778"/>
            <a:ext cx="1149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ЕЦП ГИБДД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736110" y="2614316"/>
            <a:ext cx="16690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800" dirty="0">
                <a:latin typeface="Montserrat" panose="00000500000000000000" pitchFamily="2" charset="-52"/>
              </a:rPr>
              <a:t>Миграция и переключение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658677" y="3568338"/>
            <a:ext cx="2030856" cy="3291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658677" y="4314344"/>
            <a:ext cx="2030856" cy="3291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3658677" y="4983734"/>
            <a:ext cx="2030856" cy="3291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758680" y="3348120"/>
            <a:ext cx="16690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800" dirty="0">
                <a:latin typeface="Montserrat" panose="00000500000000000000" pitchFamily="2" charset="-52"/>
              </a:rPr>
              <a:t>Миграция и переключение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758679" y="4066410"/>
            <a:ext cx="16690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800" dirty="0">
                <a:latin typeface="Montserrat" panose="00000500000000000000" pitchFamily="2" charset="-52"/>
              </a:rPr>
              <a:t>Миграция и переключение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736109" y="4739068"/>
            <a:ext cx="166904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800" dirty="0">
                <a:latin typeface="Montserrat" panose="00000500000000000000" pitchFamily="2" charset="-52"/>
              </a:rPr>
              <a:t>Миграция и переключение</a:t>
            </a: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2194439" y="2606013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2179213" y="2606013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2179213" y="3305986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2163987" y="3305986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2194439" y="4021179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2179213" y="4021179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2194439" y="4740431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2179213" y="4740431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8363979" y="2628759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3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376988" y="3625807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8376988" y="3143488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5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8376988" y="4584836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6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8376988" y="5091186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8905602" y="3252012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8388651" y="5194720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8419389" y="4685235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8592793" y="3676172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8329220" y="2652967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60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376988" y="410386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8520789" y="4159376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925497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63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873906" y="1828355"/>
            <a:ext cx="10462281" cy="4863068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525760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4375737" y="6376307"/>
            <a:ext cx="2280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ИСОД МВД России</a:t>
            </a:r>
          </a:p>
        </p:txBody>
      </p:sp>
    </p:spTree>
    <p:extLst>
      <p:ext uri="{BB962C8B-B14F-4D97-AF65-F5344CB8AC3E}">
        <p14:creationId xmlns:p14="http://schemas.microsoft.com/office/powerpoint/2010/main" val="21215925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animClr clrSpc="rgb" dir="cw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set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1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animClr clrSpc="rgb" dir="cw">
                                      <p:cBhvr>
                                        <p:cTn id="1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set>
                                      <p:cBhvr>
                                        <p:cTn id="1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00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000"/>
                            </p:stCondLst>
                            <p:childTnLst>
                              <p:par>
                                <p:cTn id="16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1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animClr clrSpc="rgb" dir="cw">
                                      <p:cBhvr>
                                        <p:cTn id="1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set>
                                      <p:cBhvr>
                                        <p:cTn id="1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4000"/>
                            </p:stCondLst>
                            <p:childTnLst>
                              <p:par>
                                <p:cTn id="20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20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0"/>
                            </p:stCondLst>
                            <p:childTnLst>
                              <p:par>
                                <p:cTn id="2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animClr clrSpc="rgb" dir="cw">
                                      <p:cBhvr>
                                        <p:cTn id="2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set>
                                      <p:cBhvr>
                                        <p:cTn id="2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0"/>
                            </p:stCondLst>
                            <p:childTnLst>
                              <p:par>
                                <p:cTn id="23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3000"/>
                            </p:stCondLst>
                            <p:childTnLst>
                              <p:par>
                                <p:cTn id="2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2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000"/>
                            </p:stCondLst>
                            <p:childTnLst>
                              <p:par>
                                <p:cTn id="2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4" grpId="0" animBg="1"/>
      <p:bldP spid="15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/>
      <p:bldP spid="21" grpId="0"/>
      <p:bldP spid="22" grpId="0"/>
      <p:bldP spid="23" grpId="0"/>
      <p:bldP spid="24" grpId="0" animBg="1"/>
      <p:bldP spid="25" grpId="0"/>
      <p:bldP spid="32" grpId="0"/>
      <p:bldP spid="32" grpId="1"/>
      <p:bldP spid="39" grpId="0"/>
      <p:bldP spid="39" grpId="1"/>
      <p:bldP spid="40" grpId="0"/>
      <p:bldP spid="40" grpId="1"/>
      <p:bldP spid="41" grpId="0"/>
      <p:bldP spid="41" grpId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50" grpId="0"/>
      <p:bldP spid="51" grpId="0"/>
      <p:bldP spid="59" grpId="0"/>
      <p:bldP spid="60" grpId="0" animBg="1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Варианты реализации ЕЦП ГИБДД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A94D6787-F097-44E8-A19B-7F153D122C0E}" type="slidenum">
              <a:rPr lang="ru-RU" smtClean="0">
                <a:solidFill>
                  <a:schemeClr val="bg1"/>
                </a:solidFill>
              </a:rPr>
              <a:t>6</a:t>
            </a:fld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528" y="1302327"/>
            <a:ext cx="9932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</a:t>
            </a:r>
            <a:r>
              <a:rPr lang="ru-RU" sz="2400" dirty="0"/>
              <a:t>. ИС ГИБДД заменяются вновь  создаваемыми подсистемами ЕЦП ГИБДД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3187717" y="2875466"/>
            <a:ext cx="3149208" cy="4620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6331311" y="3294294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8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6331311" y="4009552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9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6331312" y="2568635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0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6344169" y="4709845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6230243" y="2690799"/>
            <a:ext cx="250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Подсистема</a:t>
            </a:r>
          </a:p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6349275" y="4112544"/>
            <a:ext cx="2267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Подсистема</a:t>
            </a:r>
          </a:p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6538844" y="3401816"/>
            <a:ext cx="1888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Подсистема</a:t>
            </a:r>
          </a:p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6331311" y="4823561"/>
            <a:ext cx="2250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Подсистема</a:t>
            </a:r>
          </a:p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sp>
        <p:nvSpPr>
          <p:cNvPr id="25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5776332" y="1972018"/>
            <a:ext cx="5559855" cy="3716513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103B92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8101875" y="2118378"/>
            <a:ext cx="1149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ЕЦП ГИБДД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605787" y="2614316"/>
            <a:ext cx="20361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00" dirty="0">
                <a:latin typeface="Montserrat" panose="00000500000000000000" pitchFamily="2" charset="-52"/>
              </a:rPr>
              <a:t>Миграция и переключение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3192920" y="3563564"/>
            <a:ext cx="3138393" cy="4774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192920" y="4314344"/>
            <a:ext cx="3138393" cy="79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3187717" y="5008227"/>
            <a:ext cx="3143596" cy="1655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628357" y="3348120"/>
            <a:ext cx="20361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00" dirty="0">
                <a:latin typeface="Montserrat" panose="00000500000000000000" pitchFamily="2" charset="-52"/>
              </a:rPr>
              <a:t>Миграция и переключение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628356" y="4066410"/>
            <a:ext cx="20361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00" dirty="0">
                <a:latin typeface="Montserrat" panose="00000500000000000000" pitchFamily="2" charset="-52"/>
              </a:rPr>
              <a:t>Миграция и переключение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605786" y="4751947"/>
            <a:ext cx="20361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00" dirty="0">
                <a:latin typeface="Montserrat" panose="00000500000000000000" pitchFamily="2" charset="-52"/>
              </a:rPr>
              <a:t>Миграция и переключение</a:t>
            </a:r>
          </a:p>
        </p:txBody>
      </p:sp>
      <p:sp>
        <p:nvSpPr>
          <p:cNvPr id="42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8753996" y="2556153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3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767005" y="3553201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4" name="Полилиния: фигура 84">
            <a:extLst>
              <a:ext uri="{FF2B5EF4-FFF2-40B4-BE49-F238E27FC236}">
                <a16:creationId xmlns:a16="http://schemas.microsoft.com/office/drawing/2014/main" id="{B1D0FAC5-2E36-4849-BA43-A3A65D90A46F}"/>
              </a:ext>
            </a:extLst>
          </p:cNvPr>
          <p:cNvSpPr/>
          <p:nvPr/>
        </p:nvSpPr>
        <p:spPr>
          <a:xfrm>
            <a:off x="8767005" y="3070882"/>
            <a:ext cx="2445718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5" name="Полилиния: фигура 85">
            <a:extLst>
              <a:ext uri="{FF2B5EF4-FFF2-40B4-BE49-F238E27FC236}">
                <a16:creationId xmlns:a16="http://schemas.microsoft.com/office/drawing/2014/main" id="{FE59B79E-CCD2-4C27-AD00-78BE8EADB435}"/>
              </a:ext>
            </a:extLst>
          </p:cNvPr>
          <p:cNvSpPr/>
          <p:nvPr/>
        </p:nvSpPr>
        <p:spPr>
          <a:xfrm>
            <a:off x="8767005" y="4512230"/>
            <a:ext cx="2448175" cy="422513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6" name="Полилиния: фигура 86">
            <a:extLst>
              <a:ext uri="{FF2B5EF4-FFF2-40B4-BE49-F238E27FC236}">
                <a16:creationId xmlns:a16="http://schemas.microsoft.com/office/drawing/2014/main" id="{F6885524-00AC-48F3-80DF-C744D4398842}"/>
              </a:ext>
            </a:extLst>
          </p:cNvPr>
          <p:cNvSpPr/>
          <p:nvPr/>
        </p:nvSpPr>
        <p:spPr>
          <a:xfrm>
            <a:off x="8767005" y="5018580"/>
            <a:ext cx="2459838" cy="403329"/>
          </a:xfrm>
          <a:custGeom>
            <a:avLst/>
            <a:gdLst>
              <a:gd name="connsiteX0" fmla="*/ 0 w 2656069"/>
              <a:gd name="connsiteY0" fmla="*/ 0 h 422513"/>
              <a:gd name="connsiteX1" fmla="*/ 2656070 w 2656069"/>
              <a:gd name="connsiteY1" fmla="*/ 0 h 422513"/>
              <a:gd name="connsiteX2" fmla="*/ 2656070 w 2656069"/>
              <a:gd name="connsiteY2" fmla="*/ 422513 h 422513"/>
              <a:gd name="connsiteX3" fmla="*/ 0 w 2656069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6069" h="422513">
                <a:moveTo>
                  <a:pt x="0" y="0"/>
                </a:moveTo>
                <a:lnTo>
                  <a:pt x="2656070" y="0"/>
                </a:lnTo>
                <a:lnTo>
                  <a:pt x="2656070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6F65353-EDDD-4E49-B938-4DE1A2E17093}"/>
              </a:ext>
            </a:extLst>
          </p:cNvPr>
          <p:cNvSpPr txBox="1"/>
          <p:nvPr/>
        </p:nvSpPr>
        <p:spPr>
          <a:xfrm>
            <a:off x="9295619" y="3179406"/>
            <a:ext cx="14125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Транспортная </a:t>
            </a:r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</a:t>
            </a:r>
            <a:endParaRPr lang="ru-RU" sz="800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670B9CE-7CFA-4D6B-9250-A943AF087554}"/>
              </a:ext>
            </a:extLst>
          </p:cNvPr>
          <p:cNvSpPr txBox="1"/>
          <p:nvPr/>
        </p:nvSpPr>
        <p:spPr>
          <a:xfrm>
            <a:off x="8778668" y="5122114"/>
            <a:ext cx="24365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управления жизненным циклом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D71A848-0830-4039-AA4F-8CB1F01E8CC7}"/>
              </a:ext>
            </a:extLst>
          </p:cNvPr>
          <p:cNvSpPr txBox="1"/>
          <p:nvPr/>
        </p:nvSpPr>
        <p:spPr>
          <a:xfrm>
            <a:off x="8809406" y="4612629"/>
            <a:ext cx="2334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мониторинга бизнес-метрик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17223A4-C387-48C5-BA2B-64FE6B341E7E}"/>
              </a:ext>
            </a:extLst>
          </p:cNvPr>
          <p:cNvSpPr txBox="1"/>
          <p:nvPr/>
        </p:nvSpPr>
        <p:spPr>
          <a:xfrm>
            <a:off x="8982810" y="3603566"/>
            <a:ext cx="202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общих каталогов и 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справочников ЕЦП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34628BD-1D98-4F57-A4EE-54FEA62C4F67}"/>
              </a:ext>
            </a:extLst>
          </p:cNvPr>
          <p:cNvSpPr txBox="1"/>
          <p:nvPr/>
        </p:nvSpPr>
        <p:spPr>
          <a:xfrm>
            <a:off x="8719237" y="2580361"/>
            <a:ext cx="2442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Система обеспечения информационной безопасности</a:t>
            </a:r>
          </a:p>
        </p:txBody>
      </p:sp>
      <p:sp>
        <p:nvSpPr>
          <p:cNvPr id="52" name="Полилиния: фигура 83">
            <a:extLst>
              <a:ext uri="{FF2B5EF4-FFF2-40B4-BE49-F238E27FC236}">
                <a16:creationId xmlns:a16="http://schemas.microsoft.com/office/drawing/2014/main" id="{35D5B169-DFF5-41A2-8029-87846B2464D8}"/>
              </a:ext>
            </a:extLst>
          </p:cNvPr>
          <p:cNvSpPr/>
          <p:nvPr/>
        </p:nvSpPr>
        <p:spPr>
          <a:xfrm>
            <a:off x="8767005" y="4031255"/>
            <a:ext cx="2436509" cy="422513"/>
          </a:xfrm>
          <a:custGeom>
            <a:avLst/>
            <a:gdLst>
              <a:gd name="connsiteX0" fmla="*/ 0 w 8166208"/>
              <a:gd name="connsiteY0" fmla="*/ 0 h 422513"/>
              <a:gd name="connsiteX1" fmla="*/ 8166209 w 8166208"/>
              <a:gd name="connsiteY1" fmla="*/ 0 h 422513"/>
              <a:gd name="connsiteX2" fmla="*/ 8166209 w 8166208"/>
              <a:gd name="connsiteY2" fmla="*/ 422513 h 422513"/>
              <a:gd name="connsiteX3" fmla="*/ 0 w 8166208"/>
              <a:gd name="connsiteY3" fmla="*/ 422513 h 4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6208" h="422513">
                <a:moveTo>
                  <a:pt x="0" y="0"/>
                </a:moveTo>
                <a:lnTo>
                  <a:pt x="8166209" y="0"/>
                </a:lnTo>
                <a:lnTo>
                  <a:pt x="8166209" y="422513"/>
                </a:lnTo>
                <a:lnTo>
                  <a:pt x="0" y="422513"/>
                </a:lnTo>
                <a:close/>
              </a:path>
            </a:pathLst>
          </a:custGeom>
          <a:solidFill>
            <a:srgbClr val="0A2A6A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E01CB34-EAF0-4CEC-B372-7ED51F56C274}"/>
              </a:ext>
            </a:extLst>
          </p:cNvPr>
          <p:cNvSpPr txBox="1"/>
          <p:nvPr/>
        </p:nvSpPr>
        <p:spPr>
          <a:xfrm>
            <a:off x="8910806" y="4086770"/>
            <a:ext cx="221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800" dirty="0">
                <a:solidFill>
                  <a:schemeClr val="bg1"/>
                </a:solidFill>
                <a:latin typeface="Montserrat" panose="00000500000000000000" pitchFamily="2" charset="-52"/>
              </a:rPr>
              <a:t>«Получение и предоставление сведений»</a:t>
            </a:r>
          </a:p>
        </p:txBody>
      </p:sp>
      <p:sp>
        <p:nvSpPr>
          <p:cNvPr id="7" name="Полилиния: фигура 98">
            <a:extLst>
              <a:ext uri="{FF2B5EF4-FFF2-40B4-BE49-F238E27FC236}">
                <a16:creationId xmlns:a16="http://schemas.microsoft.com/office/drawing/2014/main" id="{B13C3704-410C-4CB9-B558-25EAE815E92B}"/>
              </a:ext>
            </a:extLst>
          </p:cNvPr>
          <p:cNvSpPr/>
          <p:nvPr/>
        </p:nvSpPr>
        <p:spPr>
          <a:xfrm>
            <a:off x="1277630" y="3294294"/>
            <a:ext cx="2255774" cy="584376"/>
          </a:xfrm>
          <a:custGeom>
            <a:avLst/>
            <a:gdLst>
              <a:gd name="connsiteX0" fmla="*/ 0 w 971996"/>
              <a:gd name="connsiteY0" fmla="*/ 0 h 477998"/>
              <a:gd name="connsiteX1" fmla="*/ 971996 w 971996"/>
              <a:gd name="connsiteY1" fmla="*/ 0 h 477998"/>
              <a:gd name="connsiteX2" fmla="*/ 971996 w 971996"/>
              <a:gd name="connsiteY2" fmla="*/ 477999 h 477998"/>
              <a:gd name="connsiteX3" fmla="*/ 0 w 9719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996" h="477998">
                <a:moveTo>
                  <a:pt x="0" y="0"/>
                </a:moveTo>
                <a:lnTo>
                  <a:pt x="971996" y="0"/>
                </a:lnTo>
                <a:lnTo>
                  <a:pt x="9719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" name="Полилиния: фигура 99">
            <a:extLst>
              <a:ext uri="{FF2B5EF4-FFF2-40B4-BE49-F238E27FC236}">
                <a16:creationId xmlns:a16="http://schemas.microsoft.com/office/drawing/2014/main" id="{7A931FD7-5D22-4C47-958A-02C5A9AD1C3A}"/>
              </a:ext>
            </a:extLst>
          </p:cNvPr>
          <p:cNvSpPr/>
          <p:nvPr/>
        </p:nvSpPr>
        <p:spPr>
          <a:xfrm>
            <a:off x="1277630" y="4009552"/>
            <a:ext cx="2255774" cy="573757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1277631" y="2568635"/>
            <a:ext cx="2255773" cy="612734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Полилиния: фигура 102">
            <a:extLst>
              <a:ext uri="{FF2B5EF4-FFF2-40B4-BE49-F238E27FC236}">
                <a16:creationId xmlns:a16="http://schemas.microsoft.com/office/drawing/2014/main" id="{0F19465B-6359-495B-8F0D-1963C3667233}"/>
              </a:ext>
            </a:extLst>
          </p:cNvPr>
          <p:cNvSpPr/>
          <p:nvPr/>
        </p:nvSpPr>
        <p:spPr>
          <a:xfrm>
            <a:off x="1290488" y="4709845"/>
            <a:ext cx="2242916" cy="591398"/>
          </a:xfrm>
          <a:custGeom>
            <a:avLst/>
            <a:gdLst>
              <a:gd name="connsiteX0" fmla="*/ 0 w 976496"/>
              <a:gd name="connsiteY0" fmla="*/ 0 h 477998"/>
              <a:gd name="connsiteX1" fmla="*/ 976496 w 976496"/>
              <a:gd name="connsiteY1" fmla="*/ 0 h 477998"/>
              <a:gd name="connsiteX2" fmla="*/ 976496 w 976496"/>
              <a:gd name="connsiteY2" fmla="*/ 477999 h 477998"/>
              <a:gd name="connsiteX3" fmla="*/ 0 w 97649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6496" h="477998">
                <a:moveTo>
                  <a:pt x="0" y="0"/>
                </a:moveTo>
                <a:lnTo>
                  <a:pt x="976496" y="0"/>
                </a:lnTo>
                <a:lnTo>
                  <a:pt x="976496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1156378" y="2741776"/>
            <a:ext cx="25053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49E1BA-5D4B-43BA-B670-823989786930}"/>
              </a:ext>
            </a:extLst>
          </p:cNvPr>
          <p:cNvSpPr txBox="1"/>
          <p:nvPr/>
        </p:nvSpPr>
        <p:spPr>
          <a:xfrm>
            <a:off x="1301682" y="4176527"/>
            <a:ext cx="22672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ЕИАС БДД МВД России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1425010" y="3478607"/>
            <a:ext cx="1888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Сервис «Паутина»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1DE177-E56C-41C2-9BDD-D6330E051CF0}"/>
              </a:ext>
            </a:extLst>
          </p:cNvPr>
          <p:cNvSpPr txBox="1"/>
          <p:nvPr/>
        </p:nvSpPr>
        <p:spPr>
          <a:xfrm>
            <a:off x="1242622" y="4871609"/>
            <a:ext cx="2250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Montserrat" panose="00000500000000000000" pitchFamily="2" charset="-52"/>
              </a:rPr>
              <a:t>ЕАИСТО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2074369" y="2606013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2059143" y="2606013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2059143" y="3305986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2043917" y="3305986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074369" y="4021179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2059143" y="4021179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074369" y="4740431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2059143" y="4740431"/>
            <a:ext cx="575734" cy="543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936648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55" name="Полилиния: фигура 78">
            <a:extLst>
              <a:ext uri="{FF2B5EF4-FFF2-40B4-BE49-F238E27FC236}">
                <a16:creationId xmlns:a16="http://schemas.microsoft.com/office/drawing/2014/main" id="{F6F9449E-BFF0-414B-8124-7B4367C3CFFE}"/>
              </a:ext>
            </a:extLst>
          </p:cNvPr>
          <p:cNvSpPr/>
          <p:nvPr/>
        </p:nvSpPr>
        <p:spPr>
          <a:xfrm>
            <a:off x="873906" y="1828355"/>
            <a:ext cx="10592670" cy="4863068"/>
          </a:xfrm>
          <a:custGeom>
            <a:avLst/>
            <a:gdLst>
              <a:gd name="connsiteX0" fmla="*/ 0 w 9140905"/>
              <a:gd name="connsiteY0" fmla="*/ 0 h 5514567"/>
              <a:gd name="connsiteX1" fmla="*/ 9140905 w 9140905"/>
              <a:gd name="connsiteY1" fmla="*/ 0 h 5514567"/>
              <a:gd name="connsiteX2" fmla="*/ 9140905 w 9140905"/>
              <a:gd name="connsiteY2" fmla="*/ 5514567 h 5514567"/>
              <a:gd name="connsiteX3" fmla="*/ 0 w 9140905"/>
              <a:gd name="connsiteY3" fmla="*/ 5514567 h 55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0905" h="5514567">
                <a:moveTo>
                  <a:pt x="0" y="0"/>
                </a:moveTo>
                <a:lnTo>
                  <a:pt x="9140905" y="0"/>
                </a:lnTo>
                <a:lnTo>
                  <a:pt x="9140905" y="5514567"/>
                </a:lnTo>
                <a:lnTo>
                  <a:pt x="0" y="5514567"/>
                </a:lnTo>
                <a:close/>
              </a:path>
            </a:pathLst>
          </a:custGeom>
          <a:noFill/>
          <a:ln w="13756" cap="flat">
            <a:solidFill>
              <a:srgbClr val="525760"/>
            </a:solidFill>
            <a:prstDash val="dash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4375737" y="6376307"/>
            <a:ext cx="2280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ИСОД МВД России</a:t>
            </a:r>
          </a:p>
        </p:txBody>
      </p:sp>
    </p:spTree>
    <p:extLst>
      <p:ext uri="{BB962C8B-B14F-4D97-AF65-F5344CB8AC3E}">
        <p14:creationId xmlns:p14="http://schemas.microsoft.com/office/powerpoint/2010/main" val="28562996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animClr clrSpc="rgb" dir="cw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1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animClr clrSpc="rgb" dir="cw">
                                      <p:cBhvr>
                                        <p:cTn id="1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set>
                                      <p:cBhvr>
                                        <p:cTn id="1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000"/>
                            </p:stCondLst>
                            <p:childTnLst>
                              <p:par>
                                <p:cTn id="1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1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0"/>
                            </p:stCondLst>
                            <p:childTnLst>
                              <p:par>
                                <p:cTn id="1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animClr clrSpc="rgb" dir="cw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set>
                                      <p:cBhvr>
                                        <p:cTn id="1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00"/>
                            </p:stCondLst>
                            <p:childTnLst>
                              <p:par>
                                <p:cTn id="185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00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20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0"/>
                            </p:stCondLst>
                            <p:childTnLst>
                              <p:par>
                                <p:cTn id="20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25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animClr clrSpc="rgb" dir="cw">
                                      <p:cBhvr>
                                        <p:cTn id="2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3B92"/>
                                      </p:to>
                                    </p:animClr>
                                    <p:set>
                                      <p:cBhvr>
                                        <p:cTn id="2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00"/>
                            </p:stCondLst>
                            <p:childTnLst>
                              <p:par>
                                <p:cTn id="231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0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000"/>
                            </p:stCondLst>
                            <p:childTnLst>
                              <p:par>
                                <p:cTn id="2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2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5000"/>
                            </p:stCondLst>
                            <p:childTnLst>
                              <p:par>
                                <p:cTn id="2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/>
      <p:bldP spid="22" grpId="0"/>
      <p:bldP spid="23" grpId="0"/>
      <p:bldP spid="24" grpId="0"/>
      <p:bldP spid="25" grpId="0" animBg="1"/>
      <p:bldP spid="26" grpId="0"/>
      <p:bldP spid="27" grpId="0"/>
      <p:bldP spid="27" grpId="1"/>
      <p:bldP spid="31" grpId="0"/>
      <p:bldP spid="31" grpId="1"/>
      <p:bldP spid="32" grpId="0"/>
      <p:bldP spid="32" grpId="1"/>
      <p:bldP spid="33" grpId="0"/>
      <p:bldP spid="33" grpId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 animBg="1"/>
      <p:bldP spid="53" grpId="0"/>
      <p:bldP spid="7" grpId="0" animBg="1"/>
      <p:bldP spid="8" grpId="0" animBg="1"/>
      <p:bldP spid="9" grpId="0" animBg="1"/>
      <p:bldP spid="10" grpId="0" animBg="1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756" y="413356"/>
            <a:ext cx="11686764" cy="774243"/>
          </a:xfrm>
        </p:spPr>
        <p:txBody>
          <a:bodyPr/>
          <a:lstStyle/>
          <a:p>
            <a:r>
              <a:rPr lang="ru-RU" dirty="0"/>
              <a:t>Варианты реализации ЕЦП ГИБДД: достоинства и недостатки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0544692" y="6202602"/>
            <a:ext cx="465628" cy="365125"/>
          </a:xfrm>
        </p:spPr>
        <p:txBody>
          <a:bodyPr/>
          <a:lstStyle/>
          <a:p>
            <a:fld id="{A94D6787-F097-44E8-A19B-7F153D122C0E}" type="slidenum">
              <a:rPr lang="ru-RU" smtClean="0">
                <a:solidFill>
                  <a:schemeClr val="bg1"/>
                </a:solidFill>
              </a:rPr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олилиния: фигура 81">
            <a:extLst>
              <a:ext uri="{FF2B5EF4-FFF2-40B4-BE49-F238E27FC236}">
                <a16:creationId xmlns:a16="http://schemas.microsoft.com/office/drawing/2014/main" id="{FF5CC789-2379-4FC9-AE82-5CB94659A244}"/>
              </a:ext>
            </a:extLst>
          </p:cNvPr>
          <p:cNvSpPr/>
          <p:nvPr/>
        </p:nvSpPr>
        <p:spPr>
          <a:xfrm>
            <a:off x="2084334" y="1774448"/>
            <a:ext cx="7586008" cy="4119809"/>
          </a:xfrm>
          <a:custGeom>
            <a:avLst/>
            <a:gdLst>
              <a:gd name="connsiteX0" fmla="*/ 0 w 8465367"/>
              <a:gd name="connsiteY0" fmla="*/ 0 h 1391032"/>
              <a:gd name="connsiteX1" fmla="*/ 8465368 w 8465367"/>
              <a:gd name="connsiteY1" fmla="*/ 0 h 1391032"/>
              <a:gd name="connsiteX2" fmla="*/ 8465368 w 8465367"/>
              <a:gd name="connsiteY2" fmla="*/ 1391032 h 1391032"/>
              <a:gd name="connsiteX3" fmla="*/ 0 w 8465367"/>
              <a:gd name="connsiteY3" fmla="*/ 1391032 h 139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391032">
                <a:moveTo>
                  <a:pt x="0" y="0"/>
                </a:moveTo>
                <a:lnTo>
                  <a:pt x="8465368" y="0"/>
                </a:lnTo>
                <a:lnTo>
                  <a:pt x="8465368" y="1391032"/>
                </a:lnTo>
                <a:lnTo>
                  <a:pt x="0" y="1391032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2129300" y="1818906"/>
            <a:ext cx="2462728" cy="115978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2084333" y="1486726"/>
            <a:ext cx="2507695" cy="253325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2095917" y="1496672"/>
            <a:ext cx="2491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ВАРИАНТ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2110563" y="2129094"/>
            <a:ext cx="24769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>
              <a:buAutoNum type="arabicPeriod"/>
            </a:pPr>
            <a:r>
              <a:rPr lang="ru-RU" sz="900" dirty="0">
                <a:latin typeface="Montserrat" panose="00000500000000000000" pitchFamily="2" charset="-52"/>
              </a:rPr>
              <a:t>«Ядро ЕЦП ГИБДД» </a:t>
            </a: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с подключением существующих</a:t>
            </a: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 ИС ГИБДД</a:t>
            </a:r>
          </a:p>
        </p:txBody>
      </p:sp>
      <p:sp>
        <p:nvSpPr>
          <p:cNvPr id="92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2128628" y="3025199"/>
            <a:ext cx="2463399" cy="115978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2137658" y="3425368"/>
            <a:ext cx="2449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"/>
            </a:lvl1pPr>
          </a:lstStyle>
          <a:p>
            <a:r>
              <a:rPr lang="ru-RU" sz="900" dirty="0">
                <a:latin typeface="Montserrat" panose="00000500000000000000" pitchFamily="2" charset="-52"/>
              </a:rPr>
              <a:t>2. «Ядро ЕЦП ГИБДД» + замена существующих ИС ГИБДД</a:t>
            </a:r>
          </a:p>
        </p:txBody>
      </p:sp>
      <p:sp>
        <p:nvSpPr>
          <p:cNvPr id="106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2129197" y="4228645"/>
            <a:ext cx="2462830" cy="160502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2146130" y="4699525"/>
            <a:ext cx="2441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latin typeface="Montserrat" panose="00000500000000000000" pitchFamily="2" charset="-52"/>
              </a:rPr>
              <a:t>3. Единая </a:t>
            </a:r>
            <a:r>
              <a:rPr lang="ru-RU" sz="900">
                <a:latin typeface="Montserrat" panose="00000500000000000000" pitchFamily="2" charset="-52"/>
              </a:rPr>
              <a:t>ИС ГИБДД. </a:t>
            </a:r>
            <a:endParaRPr lang="ru-RU" sz="900" dirty="0">
              <a:latin typeface="Montserrat" panose="00000500000000000000" pitchFamily="2" charset="-52"/>
            </a:endParaRP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Существующие ИС ГИБДД заменяются подсистемами </a:t>
            </a: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ЕЦП ГИБДД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30724F9-C687-4400-B5D9-8BEE480EC8F4}"/>
              </a:ext>
            </a:extLst>
          </p:cNvPr>
          <p:cNvSpPr txBox="1"/>
          <p:nvPr/>
        </p:nvSpPr>
        <p:spPr>
          <a:xfrm>
            <a:off x="5131501" y="1493831"/>
            <a:ext cx="1888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ДОСТОИНСТВА</a:t>
            </a:r>
          </a:p>
        </p:txBody>
      </p:sp>
      <p:sp>
        <p:nvSpPr>
          <p:cNvPr id="35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4640190" y="1485826"/>
            <a:ext cx="2463399" cy="253325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4657693" y="1493832"/>
            <a:ext cx="24458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ДОСТОИНСТВА</a:t>
            </a:r>
          </a:p>
        </p:txBody>
      </p:sp>
      <p:sp>
        <p:nvSpPr>
          <p:cNvPr id="37" name="Полилиния: фигура 100">
            <a:extLst>
              <a:ext uri="{FF2B5EF4-FFF2-40B4-BE49-F238E27FC236}">
                <a16:creationId xmlns:a16="http://schemas.microsoft.com/office/drawing/2014/main" id="{BD15F185-B16A-4F5D-A8F3-6EDE7B9586DF}"/>
              </a:ext>
            </a:extLst>
          </p:cNvPr>
          <p:cNvSpPr/>
          <p:nvPr/>
        </p:nvSpPr>
        <p:spPr>
          <a:xfrm>
            <a:off x="7151751" y="1484026"/>
            <a:ext cx="2518591" cy="255125"/>
          </a:xfrm>
          <a:custGeom>
            <a:avLst/>
            <a:gdLst>
              <a:gd name="connsiteX0" fmla="*/ 0 w 5074540"/>
              <a:gd name="connsiteY0" fmla="*/ 0 h 477998"/>
              <a:gd name="connsiteX1" fmla="*/ 5074541 w 5074540"/>
              <a:gd name="connsiteY1" fmla="*/ 0 h 477998"/>
              <a:gd name="connsiteX2" fmla="*/ 5074541 w 5074540"/>
              <a:gd name="connsiteY2" fmla="*/ 477999 h 477998"/>
              <a:gd name="connsiteX3" fmla="*/ 0 w 5074540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540" h="477998">
                <a:moveTo>
                  <a:pt x="0" y="0"/>
                </a:moveTo>
                <a:lnTo>
                  <a:pt x="5074541" y="0"/>
                </a:lnTo>
                <a:lnTo>
                  <a:pt x="5074541" y="477999"/>
                </a:lnTo>
                <a:lnTo>
                  <a:pt x="0" y="477999"/>
                </a:lnTo>
                <a:close/>
              </a:path>
            </a:pathLst>
          </a:custGeom>
          <a:solidFill>
            <a:srgbClr val="103B92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D23510F-E30E-4852-B14E-6E1F45F609DD}"/>
              </a:ext>
            </a:extLst>
          </p:cNvPr>
          <p:cNvSpPr txBox="1"/>
          <p:nvPr/>
        </p:nvSpPr>
        <p:spPr>
          <a:xfrm>
            <a:off x="7175138" y="1493971"/>
            <a:ext cx="24881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Montserrat" panose="00000500000000000000" pitchFamily="2" charset="-52"/>
              </a:rPr>
              <a:t>НЕДОСТАТКИ</a:t>
            </a:r>
          </a:p>
        </p:txBody>
      </p:sp>
      <p:sp>
        <p:nvSpPr>
          <p:cNvPr id="39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640862" y="1818906"/>
            <a:ext cx="2462728" cy="115978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3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640190" y="3025199"/>
            <a:ext cx="2463399" cy="115978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5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4640759" y="4228645"/>
            <a:ext cx="2462830" cy="160502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7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7156973" y="1818906"/>
            <a:ext cx="2462728" cy="115978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9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7156301" y="3025199"/>
            <a:ext cx="2463399" cy="1159789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4" name="Полилиния: фигура 91">
            <a:extLst>
              <a:ext uri="{FF2B5EF4-FFF2-40B4-BE49-F238E27FC236}">
                <a16:creationId xmlns:a16="http://schemas.microsoft.com/office/drawing/2014/main" id="{7DD31C85-F769-4F94-A944-D627F65019FA}"/>
              </a:ext>
            </a:extLst>
          </p:cNvPr>
          <p:cNvSpPr/>
          <p:nvPr/>
        </p:nvSpPr>
        <p:spPr>
          <a:xfrm>
            <a:off x="7156870" y="4228645"/>
            <a:ext cx="2462830" cy="1605023"/>
          </a:xfrm>
          <a:custGeom>
            <a:avLst/>
            <a:gdLst>
              <a:gd name="connsiteX0" fmla="*/ 0 w 952376"/>
              <a:gd name="connsiteY0" fmla="*/ 0 h 477998"/>
              <a:gd name="connsiteX1" fmla="*/ 952376 w 952376"/>
              <a:gd name="connsiteY1" fmla="*/ 0 h 477998"/>
              <a:gd name="connsiteX2" fmla="*/ 952376 w 952376"/>
              <a:gd name="connsiteY2" fmla="*/ 477999 h 477998"/>
              <a:gd name="connsiteX3" fmla="*/ 0 w 952376"/>
              <a:gd name="connsiteY3" fmla="*/ 477999 h 4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376" h="477998">
                <a:moveTo>
                  <a:pt x="0" y="0"/>
                </a:moveTo>
                <a:lnTo>
                  <a:pt x="952376" y="0"/>
                </a:lnTo>
                <a:lnTo>
                  <a:pt x="952376" y="477999"/>
                </a:lnTo>
                <a:lnTo>
                  <a:pt x="0" y="4779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682518" y="1847616"/>
            <a:ext cx="237068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"/>
              </a:lnSpc>
            </a:pPr>
            <a:r>
              <a:rPr lang="ru-RU" sz="900" dirty="0">
                <a:latin typeface="Montserrat" panose="00000500000000000000" pitchFamily="2" charset="-52"/>
              </a:rPr>
              <a:t>Минимальная стоимость разработки </a:t>
            </a:r>
          </a:p>
          <a:p>
            <a:pPr algn="ctr">
              <a:lnSpc>
                <a:spcPts val="900"/>
              </a:lnSpc>
            </a:pPr>
            <a:endParaRPr lang="ru-RU" sz="900" dirty="0">
              <a:latin typeface="Montserrat" panose="00000500000000000000" pitchFamily="2" charset="-52"/>
            </a:endParaRPr>
          </a:p>
          <a:p>
            <a:pPr algn="ctr">
              <a:lnSpc>
                <a:spcPts val="900"/>
              </a:lnSpc>
            </a:pPr>
            <a:r>
              <a:rPr lang="ru-RU" sz="900" dirty="0">
                <a:latin typeface="Montserrat" panose="00000500000000000000" pitchFamily="2" charset="-52"/>
              </a:rPr>
              <a:t>Минимальная  миграция данных</a:t>
            </a:r>
          </a:p>
          <a:p>
            <a:pPr algn="ctr">
              <a:lnSpc>
                <a:spcPts val="900"/>
              </a:lnSpc>
            </a:pPr>
            <a:endParaRPr lang="ru-RU" sz="900" dirty="0">
              <a:latin typeface="Montserrat" panose="00000500000000000000" pitchFamily="2" charset="-52"/>
            </a:endParaRPr>
          </a:p>
          <a:p>
            <a:pPr algn="ctr">
              <a:lnSpc>
                <a:spcPts val="900"/>
              </a:lnSpc>
            </a:pPr>
            <a:r>
              <a:rPr lang="ru-RU" sz="900" dirty="0">
                <a:latin typeface="Montserrat" panose="00000500000000000000" pitchFamily="2" charset="-52"/>
              </a:rPr>
              <a:t>Возможность развития существующих ИС ГИБДД до включения в ЕЦП  ГИБДД (или в процессе интеграции)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753397" y="3144298"/>
            <a:ext cx="2254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latin typeface="Montserrat" panose="00000500000000000000" pitchFamily="2" charset="-52"/>
              </a:rPr>
              <a:t>Перевод всех систем на единый стек технологий</a:t>
            </a:r>
          </a:p>
          <a:p>
            <a:pPr algn="ctr"/>
            <a:endParaRPr lang="ru-RU" sz="900" dirty="0">
              <a:latin typeface="Montserrat" panose="00000500000000000000" pitchFamily="2" charset="-52"/>
            </a:endParaRP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Возможность отладки взаимодействия систем </a:t>
            </a: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до запуска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4682518" y="4542165"/>
            <a:ext cx="239624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latin typeface="Montserrat" panose="00000500000000000000" pitchFamily="2" charset="-52"/>
              </a:rPr>
              <a:t>Единый интерфейс на едином стеке технологий для всех «систем ГИБДД»</a:t>
            </a:r>
          </a:p>
          <a:p>
            <a:pPr algn="ctr"/>
            <a:endParaRPr lang="ru-RU" sz="900" dirty="0">
              <a:latin typeface="Montserrat" panose="00000500000000000000" pitchFamily="2" charset="-52"/>
            </a:endParaRP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Возможность отладки взаимодействия «систем» </a:t>
            </a: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до запуска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7229249" y="1920510"/>
            <a:ext cx="23175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latin typeface="Montserrat" panose="00000500000000000000" pitchFamily="2" charset="-52"/>
              </a:rPr>
              <a:t>Отсутствие единого стека технологий процессных </a:t>
            </a:r>
            <a:r>
              <a:rPr lang="ru-RU" sz="900" dirty="0" smtClean="0">
                <a:latin typeface="Montserrat" panose="00000500000000000000" pitchFamily="2" charset="-52"/>
              </a:rPr>
              <a:t>систем</a:t>
            </a:r>
            <a:endParaRPr lang="ru-RU" sz="900" dirty="0">
              <a:latin typeface="Montserrat" panose="00000500000000000000" pitchFamily="2" charset="-52"/>
            </a:endParaRP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Риски на этапе внедрения (процедура интеграции в систему информационной безопасности ЕЦП ГИБДД)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7207484" y="3146959"/>
            <a:ext cx="2407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00"/>
            </a:lvl1pPr>
          </a:lstStyle>
          <a:p>
            <a:r>
              <a:rPr lang="ru-RU" sz="900" dirty="0">
                <a:latin typeface="Montserrat" panose="00000500000000000000" pitchFamily="2" charset="-52"/>
              </a:rPr>
              <a:t>Выше (по сравнению с Вариантом 1) трудоёмкость/стоимость начальной разработки</a:t>
            </a:r>
          </a:p>
          <a:p>
            <a:endParaRPr lang="ru-RU" sz="900" dirty="0">
              <a:latin typeface="Montserrat" panose="00000500000000000000" pitchFamily="2" charset="-52"/>
            </a:endParaRPr>
          </a:p>
          <a:p>
            <a:r>
              <a:rPr lang="ru-RU" sz="900" dirty="0">
                <a:latin typeface="Montserrat" panose="00000500000000000000" pitchFamily="2" charset="-52"/>
              </a:rPr>
              <a:t>Требуется миграция данных </a:t>
            </a:r>
          </a:p>
          <a:p>
            <a:r>
              <a:rPr lang="ru-RU" sz="900" dirty="0">
                <a:latin typeface="Montserrat" panose="00000500000000000000" pitchFamily="2" charset="-52"/>
              </a:rPr>
              <a:t>для всех систем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4C2FB5B-59E2-4538-B38C-2CD1A18769C2}"/>
              </a:ext>
            </a:extLst>
          </p:cNvPr>
          <p:cNvSpPr txBox="1"/>
          <p:nvPr/>
        </p:nvSpPr>
        <p:spPr>
          <a:xfrm>
            <a:off x="7183764" y="4284026"/>
            <a:ext cx="23924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latin typeface="Montserrat" panose="00000500000000000000" pitchFamily="2" charset="-52"/>
              </a:rPr>
              <a:t>Максимальные сроки и стоимость разработки</a:t>
            </a:r>
          </a:p>
          <a:p>
            <a:pPr algn="ctr"/>
            <a:endParaRPr lang="ru-RU" sz="900" dirty="0">
              <a:latin typeface="Montserrat" panose="00000500000000000000" pitchFamily="2" charset="-52"/>
            </a:endParaRP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Максимальная стоимость внедрения и сопровождения (сложности координации усилий различных </a:t>
            </a:r>
            <a:r>
              <a:rPr lang="ru-RU" sz="900" dirty="0" err="1">
                <a:latin typeface="Montserrat" panose="00000500000000000000" pitchFamily="2" charset="-52"/>
              </a:rPr>
              <a:t>вендоров</a:t>
            </a:r>
            <a:r>
              <a:rPr lang="ru-RU" sz="900" dirty="0">
                <a:latin typeface="Montserrat" panose="00000500000000000000" pitchFamily="2" charset="-52"/>
              </a:rPr>
              <a:t>)</a:t>
            </a:r>
          </a:p>
          <a:p>
            <a:pPr algn="ctr"/>
            <a:endParaRPr lang="ru-RU" sz="900" dirty="0">
              <a:latin typeface="Montserrat" panose="00000500000000000000" pitchFamily="2" charset="-52"/>
            </a:endParaRP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Требуется миграция данных </a:t>
            </a:r>
          </a:p>
          <a:p>
            <a:pPr algn="ctr"/>
            <a:r>
              <a:rPr lang="ru-RU" sz="900" dirty="0">
                <a:latin typeface="Montserrat" panose="00000500000000000000" pitchFamily="2" charset="-52"/>
              </a:rPr>
              <a:t>для всех «систем»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925497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18668" y="1739151"/>
            <a:ext cx="7706579" cy="128604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061765" y="6013356"/>
            <a:ext cx="7552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*После создания ЕЦП ГИБДД в полном объёме в рамках дальнейшего развития целесообразно рассмотреть переход к Варианту 3</a:t>
            </a:r>
          </a:p>
        </p:txBody>
      </p:sp>
    </p:spTree>
    <p:extLst>
      <p:ext uri="{BB962C8B-B14F-4D97-AF65-F5344CB8AC3E}">
        <p14:creationId xmlns:p14="http://schemas.microsoft.com/office/powerpoint/2010/main" val="15777654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/>
      <p:bldP spid="92" grpId="0" animBg="1"/>
      <p:bldP spid="21" grpId="0"/>
      <p:bldP spid="106" grpId="0" animBg="1"/>
      <p:bldP spid="22" grpId="0"/>
      <p:bldP spid="39" grpId="0" animBg="1"/>
      <p:bldP spid="43" grpId="0" animBg="1"/>
      <p:bldP spid="45" grpId="0" animBg="1"/>
      <p:bldP spid="47" grpId="0" animBg="1"/>
      <p:bldP spid="49" grpId="0" animBg="1"/>
      <p:bldP spid="54" grpId="0" animBg="1"/>
      <p:bldP spid="56" grpId="0"/>
      <p:bldP spid="57" grpId="0"/>
      <p:bldP spid="58" grpId="0"/>
      <p:bldP spid="59" grpId="0"/>
      <p:bldP spid="60" grpId="0"/>
      <p:bldP spid="61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013CEB08-BD25-443D-914D-19C7B7265175}"/>
              </a:ext>
            </a:extLst>
          </p:cNvPr>
          <p:cNvSpPr txBox="1"/>
          <p:nvPr/>
        </p:nvSpPr>
        <p:spPr>
          <a:xfrm>
            <a:off x="10858591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557" y="413356"/>
            <a:ext cx="11863443" cy="945437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/>
              <a:t>Общая архитектура информационных  систем ГИБДД  - КАК ЕСТЬ (</a:t>
            </a:r>
            <a:r>
              <a:rPr lang="ru-RU" dirty="0" err="1"/>
              <a:t>As</a:t>
            </a:r>
            <a:r>
              <a:rPr lang="ru-RU" dirty="0"/>
              <a:t> </a:t>
            </a:r>
            <a:r>
              <a:rPr lang="ru-RU" dirty="0" err="1"/>
              <a:t>Is</a:t>
            </a:r>
            <a:r>
              <a:rPr lang="ru-RU" dirty="0"/>
              <a:t>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8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37699B99-9B7A-47EC-9E8D-30E45AEDA700}"/>
              </a:ext>
            </a:extLst>
          </p:cNvPr>
          <p:cNvSpPr/>
          <p:nvPr/>
        </p:nvSpPr>
        <p:spPr>
          <a:xfrm>
            <a:off x="598131" y="1358793"/>
            <a:ext cx="7088243" cy="973716"/>
          </a:xfrm>
          <a:custGeom>
            <a:avLst/>
            <a:gdLst>
              <a:gd name="connsiteX0" fmla="*/ 0 w 7088243"/>
              <a:gd name="connsiteY0" fmla="*/ 0 h 973716"/>
              <a:gd name="connsiteX1" fmla="*/ 7088243 w 7088243"/>
              <a:gd name="connsiteY1" fmla="*/ 0 h 973716"/>
              <a:gd name="connsiteX2" fmla="*/ 7088243 w 7088243"/>
              <a:gd name="connsiteY2" fmla="*/ 973716 h 973716"/>
              <a:gd name="connsiteX3" fmla="*/ 0 w 7088243"/>
              <a:gd name="connsiteY3" fmla="*/ 973716 h 97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8243" h="973716">
                <a:moveTo>
                  <a:pt x="0" y="0"/>
                </a:moveTo>
                <a:lnTo>
                  <a:pt x="7088243" y="0"/>
                </a:lnTo>
                <a:lnTo>
                  <a:pt x="7088243" y="973716"/>
                </a:lnTo>
                <a:lnTo>
                  <a:pt x="0" y="973716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6A627FCE-029D-43F2-A38B-0D3305DB1B89}"/>
              </a:ext>
            </a:extLst>
          </p:cNvPr>
          <p:cNvSpPr/>
          <p:nvPr/>
        </p:nvSpPr>
        <p:spPr>
          <a:xfrm>
            <a:off x="694951" y="1822117"/>
            <a:ext cx="3405534" cy="408341"/>
          </a:xfrm>
          <a:custGeom>
            <a:avLst/>
            <a:gdLst>
              <a:gd name="connsiteX0" fmla="*/ 0 w 3405534"/>
              <a:gd name="connsiteY0" fmla="*/ 0 h 408341"/>
              <a:gd name="connsiteX1" fmla="*/ 3405534 w 3405534"/>
              <a:gd name="connsiteY1" fmla="*/ 0 h 408341"/>
              <a:gd name="connsiteX2" fmla="*/ 3405534 w 3405534"/>
              <a:gd name="connsiteY2" fmla="*/ 408342 h 408341"/>
              <a:gd name="connsiteX3" fmla="*/ 0 w 3405534"/>
              <a:gd name="connsiteY3" fmla="*/ 408342 h 40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534" h="408341">
                <a:moveTo>
                  <a:pt x="0" y="0"/>
                </a:moveTo>
                <a:lnTo>
                  <a:pt x="3405534" y="0"/>
                </a:lnTo>
                <a:lnTo>
                  <a:pt x="3405534" y="408342"/>
                </a:lnTo>
                <a:lnTo>
                  <a:pt x="0" y="40834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036A670A-42E3-4970-ADB2-5E1C5BFFB901}"/>
              </a:ext>
            </a:extLst>
          </p:cNvPr>
          <p:cNvSpPr/>
          <p:nvPr/>
        </p:nvSpPr>
        <p:spPr>
          <a:xfrm>
            <a:off x="4184160" y="1822117"/>
            <a:ext cx="3405534" cy="408341"/>
          </a:xfrm>
          <a:custGeom>
            <a:avLst/>
            <a:gdLst>
              <a:gd name="connsiteX0" fmla="*/ 0 w 3405534"/>
              <a:gd name="connsiteY0" fmla="*/ 0 h 408341"/>
              <a:gd name="connsiteX1" fmla="*/ 3405534 w 3405534"/>
              <a:gd name="connsiteY1" fmla="*/ 0 h 408341"/>
              <a:gd name="connsiteX2" fmla="*/ 3405534 w 3405534"/>
              <a:gd name="connsiteY2" fmla="*/ 408342 h 408341"/>
              <a:gd name="connsiteX3" fmla="*/ 0 w 3405534"/>
              <a:gd name="connsiteY3" fmla="*/ 408342 h 40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534" h="408341">
                <a:moveTo>
                  <a:pt x="0" y="0"/>
                </a:moveTo>
                <a:lnTo>
                  <a:pt x="3405534" y="0"/>
                </a:lnTo>
                <a:lnTo>
                  <a:pt x="3405534" y="408342"/>
                </a:lnTo>
                <a:lnTo>
                  <a:pt x="0" y="40834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98836D49-B82B-468F-A6BC-90FD706EDC1C}"/>
              </a:ext>
            </a:extLst>
          </p:cNvPr>
          <p:cNvSpPr/>
          <p:nvPr/>
        </p:nvSpPr>
        <p:spPr>
          <a:xfrm>
            <a:off x="223750" y="2808211"/>
            <a:ext cx="3620520" cy="2455422"/>
          </a:xfrm>
          <a:custGeom>
            <a:avLst/>
            <a:gdLst>
              <a:gd name="connsiteX0" fmla="*/ 0 w 4460240"/>
              <a:gd name="connsiteY0" fmla="*/ 0 h 2959735"/>
              <a:gd name="connsiteX1" fmla="*/ 4460241 w 4460240"/>
              <a:gd name="connsiteY1" fmla="*/ 0 h 2959735"/>
              <a:gd name="connsiteX2" fmla="*/ 4460241 w 4460240"/>
              <a:gd name="connsiteY2" fmla="*/ 2959736 h 2959735"/>
              <a:gd name="connsiteX3" fmla="*/ 0 w 4460240"/>
              <a:gd name="connsiteY3" fmla="*/ 2959736 h 295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0240" h="2959735">
                <a:moveTo>
                  <a:pt x="0" y="0"/>
                </a:moveTo>
                <a:lnTo>
                  <a:pt x="4460241" y="0"/>
                </a:lnTo>
                <a:lnTo>
                  <a:pt x="4460241" y="2959736"/>
                </a:lnTo>
                <a:lnTo>
                  <a:pt x="0" y="2959736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BA001953-2F3B-4462-B77B-978B698FE333}"/>
              </a:ext>
            </a:extLst>
          </p:cNvPr>
          <p:cNvSpPr/>
          <p:nvPr/>
        </p:nvSpPr>
        <p:spPr>
          <a:xfrm>
            <a:off x="777423" y="5555182"/>
            <a:ext cx="9233392" cy="855706"/>
          </a:xfrm>
          <a:custGeom>
            <a:avLst/>
            <a:gdLst>
              <a:gd name="connsiteX0" fmla="*/ 0 w 2088776"/>
              <a:gd name="connsiteY0" fmla="*/ 0 h 2959735"/>
              <a:gd name="connsiteX1" fmla="*/ 2088777 w 2088776"/>
              <a:gd name="connsiteY1" fmla="*/ 0 h 2959735"/>
              <a:gd name="connsiteX2" fmla="*/ 2088777 w 2088776"/>
              <a:gd name="connsiteY2" fmla="*/ 2959736 h 2959735"/>
              <a:gd name="connsiteX3" fmla="*/ 0 w 2088776"/>
              <a:gd name="connsiteY3" fmla="*/ 2959736 h 295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776" h="2959735">
                <a:moveTo>
                  <a:pt x="0" y="0"/>
                </a:moveTo>
                <a:lnTo>
                  <a:pt x="2088777" y="0"/>
                </a:lnTo>
                <a:lnTo>
                  <a:pt x="2088777" y="2959736"/>
                </a:lnTo>
                <a:lnTo>
                  <a:pt x="0" y="2959736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831B0F11-AB29-4586-832D-37A238BEF3D0}"/>
              </a:ext>
            </a:extLst>
          </p:cNvPr>
          <p:cNvSpPr/>
          <p:nvPr/>
        </p:nvSpPr>
        <p:spPr>
          <a:xfrm>
            <a:off x="1370619" y="5859318"/>
            <a:ext cx="1084484" cy="408341"/>
          </a:xfrm>
          <a:custGeom>
            <a:avLst/>
            <a:gdLst>
              <a:gd name="connsiteX0" fmla="*/ 0 w 1903616"/>
              <a:gd name="connsiteY0" fmla="*/ 0 h 408341"/>
              <a:gd name="connsiteX1" fmla="*/ 1903617 w 1903616"/>
              <a:gd name="connsiteY1" fmla="*/ 0 h 408341"/>
              <a:gd name="connsiteX2" fmla="*/ 1903617 w 1903616"/>
              <a:gd name="connsiteY2" fmla="*/ 408342 h 408341"/>
              <a:gd name="connsiteX3" fmla="*/ 0 w 1903616"/>
              <a:gd name="connsiteY3" fmla="*/ 408342 h 40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408341">
                <a:moveTo>
                  <a:pt x="0" y="0"/>
                </a:moveTo>
                <a:lnTo>
                  <a:pt x="1903617" y="0"/>
                </a:lnTo>
                <a:lnTo>
                  <a:pt x="1903617" y="408342"/>
                </a:lnTo>
                <a:lnTo>
                  <a:pt x="0" y="40834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id="{8C8BDCAF-CD18-434D-A9B6-A295102AEC62}"/>
              </a:ext>
            </a:extLst>
          </p:cNvPr>
          <p:cNvSpPr/>
          <p:nvPr/>
        </p:nvSpPr>
        <p:spPr>
          <a:xfrm>
            <a:off x="4014914" y="5859318"/>
            <a:ext cx="885189" cy="408341"/>
          </a:xfrm>
          <a:custGeom>
            <a:avLst/>
            <a:gdLst>
              <a:gd name="connsiteX0" fmla="*/ 0 w 1903616"/>
              <a:gd name="connsiteY0" fmla="*/ 0 h 408341"/>
              <a:gd name="connsiteX1" fmla="*/ 1903617 w 1903616"/>
              <a:gd name="connsiteY1" fmla="*/ 0 h 408341"/>
              <a:gd name="connsiteX2" fmla="*/ 1903617 w 1903616"/>
              <a:gd name="connsiteY2" fmla="*/ 408342 h 408341"/>
              <a:gd name="connsiteX3" fmla="*/ 0 w 1903616"/>
              <a:gd name="connsiteY3" fmla="*/ 408342 h 40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408341">
                <a:moveTo>
                  <a:pt x="0" y="0"/>
                </a:moveTo>
                <a:lnTo>
                  <a:pt x="1903617" y="0"/>
                </a:lnTo>
                <a:lnTo>
                  <a:pt x="1903617" y="408342"/>
                </a:lnTo>
                <a:lnTo>
                  <a:pt x="0" y="40834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25D428DA-8F64-481D-84FF-230438EC5D94}"/>
              </a:ext>
            </a:extLst>
          </p:cNvPr>
          <p:cNvSpPr/>
          <p:nvPr/>
        </p:nvSpPr>
        <p:spPr>
          <a:xfrm>
            <a:off x="5320680" y="5859318"/>
            <a:ext cx="964044" cy="408341"/>
          </a:xfrm>
          <a:custGeom>
            <a:avLst/>
            <a:gdLst>
              <a:gd name="connsiteX0" fmla="*/ 0 w 1903616"/>
              <a:gd name="connsiteY0" fmla="*/ 0 h 408341"/>
              <a:gd name="connsiteX1" fmla="*/ 1903617 w 1903616"/>
              <a:gd name="connsiteY1" fmla="*/ 0 h 408341"/>
              <a:gd name="connsiteX2" fmla="*/ 1903617 w 1903616"/>
              <a:gd name="connsiteY2" fmla="*/ 408342 h 408341"/>
              <a:gd name="connsiteX3" fmla="*/ 0 w 1903616"/>
              <a:gd name="connsiteY3" fmla="*/ 408342 h 40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408341">
                <a:moveTo>
                  <a:pt x="0" y="0"/>
                </a:moveTo>
                <a:lnTo>
                  <a:pt x="1903617" y="0"/>
                </a:lnTo>
                <a:lnTo>
                  <a:pt x="1903617" y="408342"/>
                </a:lnTo>
                <a:lnTo>
                  <a:pt x="0" y="40834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023199C2-1803-4524-9DF3-5A7AA739A7E2}"/>
              </a:ext>
            </a:extLst>
          </p:cNvPr>
          <p:cNvSpPr/>
          <p:nvPr/>
        </p:nvSpPr>
        <p:spPr>
          <a:xfrm>
            <a:off x="6790829" y="5859318"/>
            <a:ext cx="895545" cy="408341"/>
          </a:xfrm>
          <a:custGeom>
            <a:avLst/>
            <a:gdLst>
              <a:gd name="connsiteX0" fmla="*/ 0 w 1903616"/>
              <a:gd name="connsiteY0" fmla="*/ 0 h 408341"/>
              <a:gd name="connsiteX1" fmla="*/ 1903617 w 1903616"/>
              <a:gd name="connsiteY1" fmla="*/ 0 h 408341"/>
              <a:gd name="connsiteX2" fmla="*/ 1903617 w 1903616"/>
              <a:gd name="connsiteY2" fmla="*/ 408342 h 408341"/>
              <a:gd name="connsiteX3" fmla="*/ 0 w 1903616"/>
              <a:gd name="connsiteY3" fmla="*/ 408342 h 40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408341">
                <a:moveTo>
                  <a:pt x="0" y="0"/>
                </a:moveTo>
                <a:lnTo>
                  <a:pt x="1903617" y="0"/>
                </a:lnTo>
                <a:lnTo>
                  <a:pt x="1903617" y="408342"/>
                </a:lnTo>
                <a:lnTo>
                  <a:pt x="0" y="40834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490F9E5B-36AF-40E7-BB76-54508599505D}"/>
              </a:ext>
            </a:extLst>
          </p:cNvPr>
          <p:cNvSpPr/>
          <p:nvPr/>
        </p:nvSpPr>
        <p:spPr>
          <a:xfrm>
            <a:off x="2014310" y="3305598"/>
            <a:ext cx="1761868" cy="1776972"/>
          </a:xfrm>
          <a:custGeom>
            <a:avLst/>
            <a:gdLst>
              <a:gd name="connsiteX0" fmla="*/ 0 w 1903616"/>
              <a:gd name="connsiteY0" fmla="*/ 0 h 1776972"/>
              <a:gd name="connsiteX1" fmla="*/ 1903616 w 1903616"/>
              <a:gd name="connsiteY1" fmla="*/ 0 h 1776972"/>
              <a:gd name="connsiteX2" fmla="*/ 1903616 w 1903616"/>
              <a:gd name="connsiteY2" fmla="*/ 1776972 h 1776972"/>
              <a:gd name="connsiteX3" fmla="*/ 0 w 1903616"/>
              <a:gd name="connsiteY3" fmla="*/ 1776972 h 177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1776972">
                <a:moveTo>
                  <a:pt x="0" y="0"/>
                </a:moveTo>
                <a:lnTo>
                  <a:pt x="1903616" y="0"/>
                </a:lnTo>
                <a:lnTo>
                  <a:pt x="1903616" y="1776972"/>
                </a:lnTo>
                <a:lnTo>
                  <a:pt x="0" y="177697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5CD16EEB-08E1-446D-8BC8-5385740FE212}"/>
              </a:ext>
            </a:extLst>
          </p:cNvPr>
          <p:cNvSpPr/>
          <p:nvPr/>
        </p:nvSpPr>
        <p:spPr>
          <a:xfrm>
            <a:off x="328557" y="3305598"/>
            <a:ext cx="1572872" cy="535833"/>
          </a:xfrm>
          <a:custGeom>
            <a:avLst/>
            <a:gdLst>
              <a:gd name="connsiteX0" fmla="*/ 0 w 1903616"/>
              <a:gd name="connsiteY0" fmla="*/ 0 h 535833"/>
              <a:gd name="connsiteX1" fmla="*/ 1903616 w 1903616"/>
              <a:gd name="connsiteY1" fmla="*/ 0 h 535833"/>
              <a:gd name="connsiteX2" fmla="*/ 1903616 w 1903616"/>
              <a:gd name="connsiteY2" fmla="*/ 535834 h 535833"/>
              <a:gd name="connsiteX3" fmla="*/ 0 w 1903616"/>
              <a:gd name="connsiteY3" fmla="*/ 535834 h 53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535833">
                <a:moveTo>
                  <a:pt x="0" y="0"/>
                </a:moveTo>
                <a:lnTo>
                  <a:pt x="1903616" y="0"/>
                </a:lnTo>
                <a:lnTo>
                  <a:pt x="1903616" y="535834"/>
                </a:lnTo>
                <a:lnTo>
                  <a:pt x="0" y="535834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E2525D5B-675F-44EC-AEF0-5A86FDFF195E}"/>
              </a:ext>
            </a:extLst>
          </p:cNvPr>
          <p:cNvSpPr/>
          <p:nvPr/>
        </p:nvSpPr>
        <p:spPr>
          <a:xfrm>
            <a:off x="328557" y="3926238"/>
            <a:ext cx="1572872" cy="535833"/>
          </a:xfrm>
          <a:custGeom>
            <a:avLst/>
            <a:gdLst>
              <a:gd name="connsiteX0" fmla="*/ 0 w 1903616"/>
              <a:gd name="connsiteY0" fmla="*/ 0 h 535833"/>
              <a:gd name="connsiteX1" fmla="*/ 1903616 w 1903616"/>
              <a:gd name="connsiteY1" fmla="*/ 0 h 535833"/>
              <a:gd name="connsiteX2" fmla="*/ 1903616 w 1903616"/>
              <a:gd name="connsiteY2" fmla="*/ 535834 h 535833"/>
              <a:gd name="connsiteX3" fmla="*/ 0 w 1903616"/>
              <a:gd name="connsiteY3" fmla="*/ 535834 h 53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535833">
                <a:moveTo>
                  <a:pt x="0" y="0"/>
                </a:moveTo>
                <a:lnTo>
                  <a:pt x="1903616" y="0"/>
                </a:lnTo>
                <a:lnTo>
                  <a:pt x="1903616" y="535834"/>
                </a:lnTo>
                <a:lnTo>
                  <a:pt x="0" y="535834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80F8BE9B-B4C5-48C9-A75A-3ED050A2858D}"/>
              </a:ext>
            </a:extLst>
          </p:cNvPr>
          <p:cNvSpPr/>
          <p:nvPr/>
        </p:nvSpPr>
        <p:spPr>
          <a:xfrm>
            <a:off x="328557" y="4546737"/>
            <a:ext cx="1572872" cy="535833"/>
          </a:xfrm>
          <a:custGeom>
            <a:avLst/>
            <a:gdLst>
              <a:gd name="connsiteX0" fmla="*/ 0 w 1903616"/>
              <a:gd name="connsiteY0" fmla="*/ 0 h 535833"/>
              <a:gd name="connsiteX1" fmla="*/ 1903616 w 1903616"/>
              <a:gd name="connsiteY1" fmla="*/ 0 h 535833"/>
              <a:gd name="connsiteX2" fmla="*/ 1903616 w 1903616"/>
              <a:gd name="connsiteY2" fmla="*/ 535834 h 535833"/>
              <a:gd name="connsiteX3" fmla="*/ 0 w 1903616"/>
              <a:gd name="connsiteY3" fmla="*/ 535834 h 53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535833">
                <a:moveTo>
                  <a:pt x="0" y="0"/>
                </a:moveTo>
                <a:lnTo>
                  <a:pt x="1903616" y="0"/>
                </a:lnTo>
                <a:lnTo>
                  <a:pt x="1903616" y="535834"/>
                </a:lnTo>
                <a:lnTo>
                  <a:pt x="0" y="535834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D2828647-6DC5-4157-818A-98C7502D599D}"/>
              </a:ext>
            </a:extLst>
          </p:cNvPr>
          <p:cNvSpPr/>
          <p:nvPr/>
        </p:nvSpPr>
        <p:spPr>
          <a:xfrm>
            <a:off x="2092841" y="3965673"/>
            <a:ext cx="1651883" cy="476186"/>
          </a:xfrm>
          <a:custGeom>
            <a:avLst/>
            <a:gdLst>
              <a:gd name="connsiteX0" fmla="*/ 0 w 1651883"/>
              <a:gd name="connsiteY0" fmla="*/ 0 h 476186"/>
              <a:gd name="connsiteX1" fmla="*/ 1651883 w 1651883"/>
              <a:gd name="connsiteY1" fmla="*/ 0 h 476186"/>
              <a:gd name="connsiteX2" fmla="*/ 1651883 w 1651883"/>
              <a:gd name="connsiteY2" fmla="*/ 476187 h 476186"/>
              <a:gd name="connsiteX3" fmla="*/ 0 w 1651883"/>
              <a:gd name="connsiteY3" fmla="*/ 476187 h 47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883" h="476186">
                <a:moveTo>
                  <a:pt x="0" y="0"/>
                </a:moveTo>
                <a:lnTo>
                  <a:pt x="1651883" y="0"/>
                </a:lnTo>
                <a:lnTo>
                  <a:pt x="1651883" y="476187"/>
                </a:lnTo>
                <a:lnTo>
                  <a:pt x="0" y="476187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id="{554EB87B-9456-4313-BA0A-07F457A800E0}"/>
              </a:ext>
            </a:extLst>
          </p:cNvPr>
          <p:cNvSpPr/>
          <p:nvPr/>
        </p:nvSpPr>
        <p:spPr>
          <a:xfrm>
            <a:off x="2092840" y="4514988"/>
            <a:ext cx="1651883" cy="476186"/>
          </a:xfrm>
          <a:custGeom>
            <a:avLst/>
            <a:gdLst>
              <a:gd name="connsiteX0" fmla="*/ 0 w 1651883"/>
              <a:gd name="connsiteY0" fmla="*/ 0 h 476186"/>
              <a:gd name="connsiteX1" fmla="*/ 1651883 w 1651883"/>
              <a:gd name="connsiteY1" fmla="*/ 0 h 476186"/>
              <a:gd name="connsiteX2" fmla="*/ 1651883 w 1651883"/>
              <a:gd name="connsiteY2" fmla="*/ 476187 h 476186"/>
              <a:gd name="connsiteX3" fmla="*/ 0 w 1651883"/>
              <a:gd name="connsiteY3" fmla="*/ 476187 h 47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883" h="476186">
                <a:moveTo>
                  <a:pt x="0" y="0"/>
                </a:moveTo>
                <a:lnTo>
                  <a:pt x="1651883" y="0"/>
                </a:lnTo>
                <a:lnTo>
                  <a:pt x="1651883" y="476187"/>
                </a:lnTo>
                <a:lnTo>
                  <a:pt x="0" y="476187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32F98FCE-7041-40C1-A185-29CE4BEF7811}"/>
              </a:ext>
            </a:extLst>
          </p:cNvPr>
          <p:cNvSpPr/>
          <p:nvPr/>
        </p:nvSpPr>
        <p:spPr>
          <a:xfrm>
            <a:off x="2340191" y="2230459"/>
            <a:ext cx="114912" cy="564526"/>
          </a:xfrm>
          <a:custGeom>
            <a:avLst/>
            <a:gdLst>
              <a:gd name="connsiteX0" fmla="*/ 114912 w 114912"/>
              <a:gd name="connsiteY0" fmla="*/ 140637 h 564526"/>
              <a:gd name="connsiteX1" fmla="*/ 57527 w 114912"/>
              <a:gd name="connsiteY1" fmla="*/ 0 h 564526"/>
              <a:gd name="connsiteX2" fmla="*/ 0 w 114912"/>
              <a:gd name="connsiteY2" fmla="*/ 140637 h 564526"/>
              <a:gd name="connsiteX3" fmla="*/ 43393 w 114912"/>
              <a:gd name="connsiteY3" fmla="*/ 115478 h 564526"/>
              <a:gd name="connsiteX4" fmla="*/ 43393 w 114912"/>
              <a:gd name="connsiteY4" fmla="*/ 449049 h 564526"/>
              <a:gd name="connsiteX5" fmla="*/ 0 w 114912"/>
              <a:gd name="connsiteY5" fmla="*/ 423890 h 564526"/>
              <a:gd name="connsiteX6" fmla="*/ 57527 w 114912"/>
              <a:gd name="connsiteY6" fmla="*/ 564527 h 564526"/>
              <a:gd name="connsiteX7" fmla="*/ 114912 w 114912"/>
              <a:gd name="connsiteY7" fmla="*/ 423890 h 564526"/>
              <a:gd name="connsiteX8" fmla="*/ 71661 w 114912"/>
              <a:gd name="connsiteY8" fmla="*/ 449049 h 564526"/>
              <a:gd name="connsiteX9" fmla="*/ 71661 w 114912"/>
              <a:gd name="connsiteY9" fmla="*/ 115478 h 564526"/>
              <a:gd name="connsiteX10" fmla="*/ 114912 w 114912"/>
              <a:gd name="connsiteY10" fmla="*/ 140637 h 56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912" h="564526">
                <a:moveTo>
                  <a:pt x="114912" y="140637"/>
                </a:moveTo>
                <a:lnTo>
                  <a:pt x="57527" y="0"/>
                </a:lnTo>
                <a:lnTo>
                  <a:pt x="0" y="140637"/>
                </a:lnTo>
                <a:lnTo>
                  <a:pt x="43393" y="115478"/>
                </a:lnTo>
                <a:lnTo>
                  <a:pt x="43393" y="449049"/>
                </a:lnTo>
                <a:lnTo>
                  <a:pt x="0" y="423890"/>
                </a:lnTo>
                <a:lnTo>
                  <a:pt x="57527" y="564527"/>
                </a:lnTo>
                <a:lnTo>
                  <a:pt x="114912" y="423890"/>
                </a:lnTo>
                <a:lnTo>
                  <a:pt x="71661" y="449049"/>
                </a:lnTo>
                <a:lnTo>
                  <a:pt x="71661" y="115478"/>
                </a:lnTo>
                <a:lnTo>
                  <a:pt x="114912" y="140637"/>
                </a:lnTo>
                <a:close/>
              </a:path>
            </a:pathLst>
          </a:custGeom>
          <a:solidFill>
            <a:srgbClr val="898C93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5CF08F15-AC1E-431F-B706-90BFEA7CD2BA}"/>
              </a:ext>
            </a:extLst>
          </p:cNvPr>
          <p:cNvSpPr/>
          <p:nvPr/>
        </p:nvSpPr>
        <p:spPr>
          <a:xfrm>
            <a:off x="2728320" y="2230459"/>
            <a:ext cx="3984817" cy="564526"/>
          </a:xfrm>
          <a:custGeom>
            <a:avLst/>
            <a:gdLst>
              <a:gd name="connsiteX0" fmla="*/ 71661 w 3925254"/>
              <a:gd name="connsiteY0" fmla="*/ 296398 h 564526"/>
              <a:gd name="connsiteX1" fmla="*/ 3158607 w 3925254"/>
              <a:gd name="connsiteY1" fmla="*/ 296398 h 564526"/>
              <a:gd name="connsiteX2" fmla="*/ 3172741 w 3925254"/>
              <a:gd name="connsiteY2" fmla="*/ 296398 h 564526"/>
              <a:gd name="connsiteX3" fmla="*/ 3853735 w 3925254"/>
              <a:gd name="connsiteY3" fmla="*/ 296398 h 564526"/>
              <a:gd name="connsiteX4" fmla="*/ 3853735 w 3925254"/>
              <a:gd name="connsiteY4" fmla="*/ 449049 h 564526"/>
              <a:gd name="connsiteX5" fmla="*/ 3810342 w 3925254"/>
              <a:gd name="connsiteY5" fmla="*/ 423890 h 564526"/>
              <a:gd name="connsiteX6" fmla="*/ 3867869 w 3925254"/>
              <a:gd name="connsiteY6" fmla="*/ 564527 h 564526"/>
              <a:gd name="connsiteX7" fmla="*/ 3925255 w 3925254"/>
              <a:gd name="connsiteY7" fmla="*/ 423890 h 564526"/>
              <a:gd name="connsiteX8" fmla="*/ 3882003 w 3925254"/>
              <a:gd name="connsiteY8" fmla="*/ 449049 h 564526"/>
              <a:gd name="connsiteX9" fmla="*/ 3882003 w 3925254"/>
              <a:gd name="connsiteY9" fmla="*/ 268129 h 564526"/>
              <a:gd name="connsiteX10" fmla="*/ 3172741 w 3925254"/>
              <a:gd name="connsiteY10" fmla="*/ 268129 h 564526"/>
              <a:gd name="connsiteX11" fmla="*/ 3172741 w 3925254"/>
              <a:gd name="connsiteY11" fmla="*/ 115478 h 564526"/>
              <a:gd name="connsiteX12" fmla="*/ 3215992 w 3925254"/>
              <a:gd name="connsiteY12" fmla="*/ 140637 h 564526"/>
              <a:gd name="connsiteX13" fmla="*/ 3158607 w 3925254"/>
              <a:gd name="connsiteY13" fmla="*/ 0 h 564526"/>
              <a:gd name="connsiteX14" fmla="*/ 3101080 w 3925254"/>
              <a:gd name="connsiteY14" fmla="*/ 140637 h 564526"/>
              <a:gd name="connsiteX15" fmla="*/ 3144472 w 3925254"/>
              <a:gd name="connsiteY15" fmla="*/ 115478 h 564526"/>
              <a:gd name="connsiteX16" fmla="*/ 3144472 w 3925254"/>
              <a:gd name="connsiteY16" fmla="*/ 268129 h 564526"/>
              <a:gd name="connsiteX17" fmla="*/ 43392 w 3925254"/>
              <a:gd name="connsiteY17" fmla="*/ 268129 h 564526"/>
              <a:gd name="connsiteX18" fmla="*/ 43392 w 3925254"/>
              <a:gd name="connsiteY18" fmla="*/ 449049 h 564526"/>
              <a:gd name="connsiteX19" fmla="*/ 0 w 3925254"/>
              <a:gd name="connsiteY19" fmla="*/ 423890 h 564526"/>
              <a:gd name="connsiteX20" fmla="*/ 57527 w 3925254"/>
              <a:gd name="connsiteY20" fmla="*/ 564527 h 564526"/>
              <a:gd name="connsiteX21" fmla="*/ 114912 w 3925254"/>
              <a:gd name="connsiteY21" fmla="*/ 423890 h 564526"/>
              <a:gd name="connsiteX22" fmla="*/ 71661 w 3925254"/>
              <a:gd name="connsiteY22" fmla="*/ 449049 h 564526"/>
              <a:gd name="connsiteX23" fmla="*/ 71661 w 3925254"/>
              <a:gd name="connsiteY23" fmla="*/ 296398 h 56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25254" h="564526">
                <a:moveTo>
                  <a:pt x="71661" y="296398"/>
                </a:moveTo>
                <a:lnTo>
                  <a:pt x="3158607" y="296398"/>
                </a:lnTo>
                <a:lnTo>
                  <a:pt x="3172741" y="296398"/>
                </a:lnTo>
                <a:lnTo>
                  <a:pt x="3853735" y="296398"/>
                </a:lnTo>
                <a:lnTo>
                  <a:pt x="3853735" y="449049"/>
                </a:lnTo>
                <a:lnTo>
                  <a:pt x="3810342" y="423890"/>
                </a:lnTo>
                <a:lnTo>
                  <a:pt x="3867869" y="564527"/>
                </a:lnTo>
                <a:lnTo>
                  <a:pt x="3925255" y="423890"/>
                </a:lnTo>
                <a:lnTo>
                  <a:pt x="3882003" y="449049"/>
                </a:lnTo>
                <a:lnTo>
                  <a:pt x="3882003" y="268129"/>
                </a:lnTo>
                <a:lnTo>
                  <a:pt x="3172741" y="268129"/>
                </a:lnTo>
                <a:lnTo>
                  <a:pt x="3172741" y="115478"/>
                </a:lnTo>
                <a:lnTo>
                  <a:pt x="3215992" y="140637"/>
                </a:lnTo>
                <a:lnTo>
                  <a:pt x="3158607" y="0"/>
                </a:lnTo>
                <a:lnTo>
                  <a:pt x="3101080" y="140637"/>
                </a:lnTo>
                <a:lnTo>
                  <a:pt x="3144472" y="115478"/>
                </a:lnTo>
                <a:lnTo>
                  <a:pt x="3144472" y="268129"/>
                </a:lnTo>
                <a:lnTo>
                  <a:pt x="43392" y="268129"/>
                </a:lnTo>
                <a:lnTo>
                  <a:pt x="43392" y="449049"/>
                </a:lnTo>
                <a:lnTo>
                  <a:pt x="0" y="423890"/>
                </a:lnTo>
                <a:lnTo>
                  <a:pt x="57527" y="564527"/>
                </a:lnTo>
                <a:lnTo>
                  <a:pt x="114912" y="423890"/>
                </a:lnTo>
                <a:lnTo>
                  <a:pt x="71661" y="449049"/>
                </a:lnTo>
                <a:lnTo>
                  <a:pt x="71661" y="296398"/>
                </a:lnTo>
                <a:close/>
              </a:path>
            </a:pathLst>
          </a:custGeom>
          <a:solidFill>
            <a:srgbClr val="898C93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13854EE-F150-40C1-AB3F-2EA1FBAFDA75}"/>
              </a:ext>
            </a:extLst>
          </p:cNvPr>
          <p:cNvSpPr txBox="1"/>
          <p:nvPr/>
        </p:nvSpPr>
        <p:spPr>
          <a:xfrm>
            <a:off x="3099681" y="1428987"/>
            <a:ext cx="4565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>
                <a:latin typeface="Montserrat" panose="00000500000000000000" pitchFamily="2" charset="-52"/>
              </a:rPr>
              <a:t>Инфраструктура предоставления госуслуг в эл.форме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B7E9A3-F543-4CBF-8D85-EAB91F2F6541}"/>
              </a:ext>
            </a:extLst>
          </p:cNvPr>
          <p:cNvSpPr txBox="1"/>
          <p:nvPr/>
        </p:nvSpPr>
        <p:spPr>
          <a:xfrm>
            <a:off x="1876510" y="1874411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ЕИП НСУД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15D6588-4503-48E4-AB0B-2C71B85A5C23}"/>
              </a:ext>
            </a:extLst>
          </p:cNvPr>
          <p:cNvSpPr txBox="1"/>
          <p:nvPr/>
        </p:nvSpPr>
        <p:spPr>
          <a:xfrm>
            <a:off x="5553341" y="1883879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E9EAEF"/>
                </a:solidFill>
                <a:latin typeface="Montserrat" panose="00000500000000000000" pitchFamily="2" charset="-52"/>
              </a:rPr>
              <a:t>СМЭВ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212B431-DED3-4344-81D7-C0EB4C69EBF4}"/>
              </a:ext>
            </a:extLst>
          </p:cNvPr>
          <p:cNvSpPr txBox="1"/>
          <p:nvPr/>
        </p:nvSpPr>
        <p:spPr>
          <a:xfrm>
            <a:off x="1157033" y="2916731"/>
            <a:ext cx="1488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ФИС ГИБДД-М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EB32B64-17FC-415B-A8CF-ADB0881B2DA0}"/>
              </a:ext>
            </a:extLst>
          </p:cNvPr>
          <p:cNvSpPr txBox="1"/>
          <p:nvPr/>
        </p:nvSpPr>
        <p:spPr>
          <a:xfrm>
            <a:off x="223749" y="3401760"/>
            <a:ext cx="178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Пользовательский</a:t>
            </a:r>
          </a:p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интерфейс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F724181-2223-468D-A119-6908EC04372D}"/>
              </a:ext>
            </a:extLst>
          </p:cNvPr>
          <p:cNvSpPr txBox="1"/>
          <p:nvPr/>
        </p:nvSpPr>
        <p:spPr>
          <a:xfrm>
            <a:off x="562598" y="3946007"/>
            <a:ext cx="1104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Аналитика/</a:t>
            </a:r>
          </a:p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отчетность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D165A82-C662-415F-ADEF-451774E2C61F}"/>
              </a:ext>
            </a:extLst>
          </p:cNvPr>
          <p:cNvSpPr txBox="1"/>
          <p:nvPr/>
        </p:nvSpPr>
        <p:spPr>
          <a:xfrm>
            <a:off x="840719" y="4631984"/>
            <a:ext cx="5485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FE3980-11E2-43BB-B3A1-F49C8C6B8964}"/>
              </a:ext>
            </a:extLst>
          </p:cNvPr>
          <p:cNvSpPr txBox="1"/>
          <p:nvPr/>
        </p:nvSpPr>
        <p:spPr>
          <a:xfrm>
            <a:off x="1947596" y="3355593"/>
            <a:ext cx="1896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Администрирование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7784A62-8FD7-401C-9ECC-86CC53575DA4}"/>
              </a:ext>
            </a:extLst>
          </p:cNvPr>
          <p:cNvSpPr txBox="1"/>
          <p:nvPr/>
        </p:nvSpPr>
        <p:spPr>
          <a:xfrm>
            <a:off x="2162323" y="4019786"/>
            <a:ext cx="1366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525760"/>
                </a:solidFill>
                <a:latin typeface="Montserrat" panose="00000500000000000000" pitchFamily="2" charset="-52"/>
              </a:rPr>
              <a:t>Права доступа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D63A502-C87E-40CB-8E76-A1EE0F20F0E6}"/>
              </a:ext>
            </a:extLst>
          </p:cNvPr>
          <p:cNvSpPr txBox="1"/>
          <p:nvPr/>
        </p:nvSpPr>
        <p:spPr>
          <a:xfrm>
            <a:off x="2265396" y="4572281"/>
            <a:ext cx="1306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525760"/>
                </a:solidFill>
                <a:latin typeface="Montserrat" panose="00000500000000000000" pitchFamily="2" charset="-52"/>
              </a:rPr>
              <a:t>Журналы</a:t>
            </a:r>
          </a:p>
          <a:p>
            <a:pPr algn="ctr"/>
            <a:r>
              <a:rPr lang="ru-RU" sz="1200" dirty="0">
                <a:solidFill>
                  <a:srgbClr val="525760"/>
                </a:solidFill>
                <a:latin typeface="Montserrat" panose="00000500000000000000" pitchFamily="2" charset="-52"/>
              </a:rPr>
              <a:t>безопасности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137009D-2390-4E51-84E2-F5048995A2EE}"/>
              </a:ext>
            </a:extLst>
          </p:cNvPr>
          <p:cNvSpPr txBox="1"/>
          <p:nvPr/>
        </p:nvSpPr>
        <p:spPr>
          <a:xfrm>
            <a:off x="6465642" y="5555182"/>
            <a:ext cx="3193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Базовые сервисы ИСОД МВД России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30AB82-C03F-4325-B1EF-4AC7400E8CE1}"/>
              </a:ext>
            </a:extLst>
          </p:cNvPr>
          <p:cNvSpPr txBox="1"/>
          <p:nvPr/>
        </p:nvSpPr>
        <p:spPr>
          <a:xfrm>
            <a:off x="1502443" y="5924989"/>
            <a:ext cx="7585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СУДИС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7DCE947-2796-4303-A5E7-DBD56776BF75}"/>
              </a:ext>
            </a:extLst>
          </p:cNvPr>
          <p:cNvSpPr txBox="1"/>
          <p:nvPr/>
        </p:nvSpPr>
        <p:spPr>
          <a:xfrm>
            <a:off x="4203223" y="5924989"/>
            <a:ext cx="5485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5E53261-34CB-48ED-89C3-D95A34B2B2D3}"/>
              </a:ext>
            </a:extLst>
          </p:cNvPr>
          <p:cNvSpPr txBox="1"/>
          <p:nvPr/>
        </p:nvSpPr>
        <p:spPr>
          <a:xfrm>
            <a:off x="5486211" y="5924989"/>
            <a:ext cx="657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ЕСФЛ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6902809" y="5924989"/>
            <a:ext cx="6848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ЕСЮЛ</a:t>
            </a:r>
          </a:p>
        </p:txBody>
      </p:sp>
      <p:sp>
        <p:nvSpPr>
          <p:cNvPr id="51" name="Полилиния: фигура 10">
            <a:extLst>
              <a:ext uri="{FF2B5EF4-FFF2-40B4-BE49-F238E27FC236}">
                <a16:creationId xmlns:a16="http://schemas.microsoft.com/office/drawing/2014/main" id="{98836D49-B82B-468F-A6BC-90FD706EDC1C}"/>
              </a:ext>
            </a:extLst>
          </p:cNvPr>
          <p:cNvSpPr/>
          <p:nvPr/>
        </p:nvSpPr>
        <p:spPr>
          <a:xfrm>
            <a:off x="4291064" y="2805209"/>
            <a:ext cx="3620520" cy="2455422"/>
          </a:xfrm>
          <a:custGeom>
            <a:avLst/>
            <a:gdLst>
              <a:gd name="connsiteX0" fmla="*/ 0 w 4460240"/>
              <a:gd name="connsiteY0" fmla="*/ 0 h 2959735"/>
              <a:gd name="connsiteX1" fmla="*/ 4460241 w 4460240"/>
              <a:gd name="connsiteY1" fmla="*/ 0 h 2959735"/>
              <a:gd name="connsiteX2" fmla="*/ 4460241 w 4460240"/>
              <a:gd name="connsiteY2" fmla="*/ 2959736 h 2959735"/>
              <a:gd name="connsiteX3" fmla="*/ 0 w 4460240"/>
              <a:gd name="connsiteY3" fmla="*/ 2959736 h 295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0240" h="2959735">
                <a:moveTo>
                  <a:pt x="0" y="0"/>
                </a:moveTo>
                <a:lnTo>
                  <a:pt x="4460241" y="0"/>
                </a:lnTo>
                <a:lnTo>
                  <a:pt x="4460241" y="2959736"/>
                </a:lnTo>
                <a:lnTo>
                  <a:pt x="0" y="2959736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2" name="Полилиния: фигура 19">
            <a:extLst>
              <a:ext uri="{FF2B5EF4-FFF2-40B4-BE49-F238E27FC236}">
                <a16:creationId xmlns:a16="http://schemas.microsoft.com/office/drawing/2014/main" id="{490F9E5B-36AF-40E7-BB76-54508599505D}"/>
              </a:ext>
            </a:extLst>
          </p:cNvPr>
          <p:cNvSpPr/>
          <p:nvPr/>
        </p:nvSpPr>
        <p:spPr>
          <a:xfrm>
            <a:off x="6081624" y="3302596"/>
            <a:ext cx="1761868" cy="1776972"/>
          </a:xfrm>
          <a:custGeom>
            <a:avLst/>
            <a:gdLst>
              <a:gd name="connsiteX0" fmla="*/ 0 w 1903616"/>
              <a:gd name="connsiteY0" fmla="*/ 0 h 1776972"/>
              <a:gd name="connsiteX1" fmla="*/ 1903616 w 1903616"/>
              <a:gd name="connsiteY1" fmla="*/ 0 h 1776972"/>
              <a:gd name="connsiteX2" fmla="*/ 1903616 w 1903616"/>
              <a:gd name="connsiteY2" fmla="*/ 1776972 h 1776972"/>
              <a:gd name="connsiteX3" fmla="*/ 0 w 1903616"/>
              <a:gd name="connsiteY3" fmla="*/ 1776972 h 177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1776972">
                <a:moveTo>
                  <a:pt x="0" y="0"/>
                </a:moveTo>
                <a:lnTo>
                  <a:pt x="1903616" y="0"/>
                </a:lnTo>
                <a:lnTo>
                  <a:pt x="1903616" y="1776972"/>
                </a:lnTo>
                <a:lnTo>
                  <a:pt x="0" y="177697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3" name="Полилиния: фигура 20">
            <a:extLst>
              <a:ext uri="{FF2B5EF4-FFF2-40B4-BE49-F238E27FC236}">
                <a16:creationId xmlns:a16="http://schemas.microsoft.com/office/drawing/2014/main" id="{5CD16EEB-08E1-446D-8BC8-5385740FE212}"/>
              </a:ext>
            </a:extLst>
          </p:cNvPr>
          <p:cNvSpPr/>
          <p:nvPr/>
        </p:nvSpPr>
        <p:spPr>
          <a:xfrm>
            <a:off x="4395871" y="3302596"/>
            <a:ext cx="1572872" cy="535833"/>
          </a:xfrm>
          <a:custGeom>
            <a:avLst/>
            <a:gdLst>
              <a:gd name="connsiteX0" fmla="*/ 0 w 1903616"/>
              <a:gd name="connsiteY0" fmla="*/ 0 h 535833"/>
              <a:gd name="connsiteX1" fmla="*/ 1903616 w 1903616"/>
              <a:gd name="connsiteY1" fmla="*/ 0 h 535833"/>
              <a:gd name="connsiteX2" fmla="*/ 1903616 w 1903616"/>
              <a:gd name="connsiteY2" fmla="*/ 535834 h 535833"/>
              <a:gd name="connsiteX3" fmla="*/ 0 w 1903616"/>
              <a:gd name="connsiteY3" fmla="*/ 535834 h 53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535833">
                <a:moveTo>
                  <a:pt x="0" y="0"/>
                </a:moveTo>
                <a:lnTo>
                  <a:pt x="1903616" y="0"/>
                </a:lnTo>
                <a:lnTo>
                  <a:pt x="1903616" y="535834"/>
                </a:lnTo>
                <a:lnTo>
                  <a:pt x="0" y="535834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4" name="Полилиния: фигура 21">
            <a:extLst>
              <a:ext uri="{FF2B5EF4-FFF2-40B4-BE49-F238E27FC236}">
                <a16:creationId xmlns:a16="http://schemas.microsoft.com/office/drawing/2014/main" id="{E2525D5B-675F-44EC-AEF0-5A86FDFF195E}"/>
              </a:ext>
            </a:extLst>
          </p:cNvPr>
          <p:cNvSpPr/>
          <p:nvPr/>
        </p:nvSpPr>
        <p:spPr>
          <a:xfrm>
            <a:off x="4395871" y="3923236"/>
            <a:ext cx="1572872" cy="535833"/>
          </a:xfrm>
          <a:custGeom>
            <a:avLst/>
            <a:gdLst>
              <a:gd name="connsiteX0" fmla="*/ 0 w 1903616"/>
              <a:gd name="connsiteY0" fmla="*/ 0 h 535833"/>
              <a:gd name="connsiteX1" fmla="*/ 1903616 w 1903616"/>
              <a:gd name="connsiteY1" fmla="*/ 0 h 535833"/>
              <a:gd name="connsiteX2" fmla="*/ 1903616 w 1903616"/>
              <a:gd name="connsiteY2" fmla="*/ 535834 h 535833"/>
              <a:gd name="connsiteX3" fmla="*/ 0 w 1903616"/>
              <a:gd name="connsiteY3" fmla="*/ 535834 h 53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535833">
                <a:moveTo>
                  <a:pt x="0" y="0"/>
                </a:moveTo>
                <a:lnTo>
                  <a:pt x="1903616" y="0"/>
                </a:lnTo>
                <a:lnTo>
                  <a:pt x="1903616" y="535834"/>
                </a:lnTo>
                <a:lnTo>
                  <a:pt x="0" y="535834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5" name="Полилиния: фигура 22">
            <a:extLst>
              <a:ext uri="{FF2B5EF4-FFF2-40B4-BE49-F238E27FC236}">
                <a16:creationId xmlns:a16="http://schemas.microsoft.com/office/drawing/2014/main" id="{80F8BE9B-B4C5-48C9-A75A-3ED050A2858D}"/>
              </a:ext>
            </a:extLst>
          </p:cNvPr>
          <p:cNvSpPr/>
          <p:nvPr/>
        </p:nvSpPr>
        <p:spPr>
          <a:xfrm>
            <a:off x="4395871" y="4543735"/>
            <a:ext cx="1572872" cy="535833"/>
          </a:xfrm>
          <a:custGeom>
            <a:avLst/>
            <a:gdLst>
              <a:gd name="connsiteX0" fmla="*/ 0 w 1903616"/>
              <a:gd name="connsiteY0" fmla="*/ 0 h 535833"/>
              <a:gd name="connsiteX1" fmla="*/ 1903616 w 1903616"/>
              <a:gd name="connsiteY1" fmla="*/ 0 h 535833"/>
              <a:gd name="connsiteX2" fmla="*/ 1903616 w 1903616"/>
              <a:gd name="connsiteY2" fmla="*/ 535834 h 535833"/>
              <a:gd name="connsiteX3" fmla="*/ 0 w 1903616"/>
              <a:gd name="connsiteY3" fmla="*/ 535834 h 53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535833">
                <a:moveTo>
                  <a:pt x="0" y="0"/>
                </a:moveTo>
                <a:lnTo>
                  <a:pt x="1903616" y="0"/>
                </a:lnTo>
                <a:lnTo>
                  <a:pt x="1903616" y="535834"/>
                </a:lnTo>
                <a:lnTo>
                  <a:pt x="0" y="535834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6" name="Полилиния: фигура 24">
            <a:extLst>
              <a:ext uri="{FF2B5EF4-FFF2-40B4-BE49-F238E27FC236}">
                <a16:creationId xmlns:a16="http://schemas.microsoft.com/office/drawing/2014/main" id="{D2828647-6DC5-4157-818A-98C7502D599D}"/>
              </a:ext>
            </a:extLst>
          </p:cNvPr>
          <p:cNvSpPr/>
          <p:nvPr/>
        </p:nvSpPr>
        <p:spPr>
          <a:xfrm>
            <a:off x="6160155" y="3962671"/>
            <a:ext cx="1651883" cy="476186"/>
          </a:xfrm>
          <a:custGeom>
            <a:avLst/>
            <a:gdLst>
              <a:gd name="connsiteX0" fmla="*/ 0 w 1651883"/>
              <a:gd name="connsiteY0" fmla="*/ 0 h 476186"/>
              <a:gd name="connsiteX1" fmla="*/ 1651883 w 1651883"/>
              <a:gd name="connsiteY1" fmla="*/ 0 h 476186"/>
              <a:gd name="connsiteX2" fmla="*/ 1651883 w 1651883"/>
              <a:gd name="connsiteY2" fmla="*/ 476187 h 476186"/>
              <a:gd name="connsiteX3" fmla="*/ 0 w 1651883"/>
              <a:gd name="connsiteY3" fmla="*/ 476187 h 47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883" h="476186">
                <a:moveTo>
                  <a:pt x="0" y="0"/>
                </a:moveTo>
                <a:lnTo>
                  <a:pt x="1651883" y="0"/>
                </a:lnTo>
                <a:lnTo>
                  <a:pt x="1651883" y="476187"/>
                </a:lnTo>
                <a:lnTo>
                  <a:pt x="0" y="476187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7" name="Полилиния: фигура 25">
            <a:extLst>
              <a:ext uri="{FF2B5EF4-FFF2-40B4-BE49-F238E27FC236}">
                <a16:creationId xmlns:a16="http://schemas.microsoft.com/office/drawing/2014/main" id="{554EB87B-9456-4313-BA0A-07F457A800E0}"/>
              </a:ext>
            </a:extLst>
          </p:cNvPr>
          <p:cNvSpPr/>
          <p:nvPr/>
        </p:nvSpPr>
        <p:spPr>
          <a:xfrm>
            <a:off x="6160154" y="4511986"/>
            <a:ext cx="1651883" cy="476186"/>
          </a:xfrm>
          <a:custGeom>
            <a:avLst/>
            <a:gdLst>
              <a:gd name="connsiteX0" fmla="*/ 0 w 1651883"/>
              <a:gd name="connsiteY0" fmla="*/ 0 h 476186"/>
              <a:gd name="connsiteX1" fmla="*/ 1651883 w 1651883"/>
              <a:gd name="connsiteY1" fmla="*/ 0 h 476186"/>
              <a:gd name="connsiteX2" fmla="*/ 1651883 w 1651883"/>
              <a:gd name="connsiteY2" fmla="*/ 476187 h 476186"/>
              <a:gd name="connsiteX3" fmla="*/ 0 w 1651883"/>
              <a:gd name="connsiteY3" fmla="*/ 476187 h 47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883" h="476186">
                <a:moveTo>
                  <a:pt x="0" y="0"/>
                </a:moveTo>
                <a:lnTo>
                  <a:pt x="1651883" y="0"/>
                </a:lnTo>
                <a:lnTo>
                  <a:pt x="1651883" y="476187"/>
                </a:lnTo>
                <a:lnTo>
                  <a:pt x="0" y="476187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212B431-DED3-4344-81D7-C0EB4C69EBF4}"/>
              </a:ext>
            </a:extLst>
          </p:cNvPr>
          <p:cNvSpPr txBox="1"/>
          <p:nvPr/>
        </p:nvSpPr>
        <p:spPr>
          <a:xfrm>
            <a:off x="5224347" y="2913729"/>
            <a:ext cx="1488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Сервис Паутина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B32B64-17FC-415B-A8CF-ADB0881B2DA0}"/>
              </a:ext>
            </a:extLst>
          </p:cNvPr>
          <p:cNvSpPr txBox="1"/>
          <p:nvPr/>
        </p:nvSpPr>
        <p:spPr>
          <a:xfrm>
            <a:off x="4291063" y="3398758"/>
            <a:ext cx="178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Пользовательский</a:t>
            </a:r>
          </a:p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интерфейс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F724181-2223-468D-A119-6908EC04372D}"/>
              </a:ext>
            </a:extLst>
          </p:cNvPr>
          <p:cNvSpPr txBox="1"/>
          <p:nvPr/>
        </p:nvSpPr>
        <p:spPr>
          <a:xfrm>
            <a:off x="4629912" y="3943005"/>
            <a:ext cx="1104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Аналитика/</a:t>
            </a:r>
          </a:p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отчетность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D165A82-C662-415F-ADEF-451774E2C61F}"/>
              </a:ext>
            </a:extLst>
          </p:cNvPr>
          <p:cNvSpPr txBox="1"/>
          <p:nvPr/>
        </p:nvSpPr>
        <p:spPr>
          <a:xfrm>
            <a:off x="4908033" y="4628982"/>
            <a:ext cx="5485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EFE3980-11E2-43BB-B3A1-F49C8C6B8964}"/>
              </a:ext>
            </a:extLst>
          </p:cNvPr>
          <p:cNvSpPr txBox="1"/>
          <p:nvPr/>
        </p:nvSpPr>
        <p:spPr>
          <a:xfrm>
            <a:off x="6014910" y="3352591"/>
            <a:ext cx="1896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Администрирование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7784A62-8FD7-401C-9ECC-86CC53575DA4}"/>
              </a:ext>
            </a:extLst>
          </p:cNvPr>
          <p:cNvSpPr txBox="1"/>
          <p:nvPr/>
        </p:nvSpPr>
        <p:spPr>
          <a:xfrm>
            <a:off x="6229637" y="4016784"/>
            <a:ext cx="1366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525760"/>
                </a:solidFill>
                <a:latin typeface="Montserrat" panose="00000500000000000000" pitchFamily="2" charset="-52"/>
              </a:rPr>
              <a:t>Права доступа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D63A502-C87E-40CB-8E76-A1EE0F20F0E6}"/>
              </a:ext>
            </a:extLst>
          </p:cNvPr>
          <p:cNvSpPr txBox="1"/>
          <p:nvPr/>
        </p:nvSpPr>
        <p:spPr>
          <a:xfrm>
            <a:off x="6309173" y="4521980"/>
            <a:ext cx="1306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525760"/>
                </a:solidFill>
                <a:latin typeface="Montserrat" panose="00000500000000000000" pitchFamily="2" charset="-52"/>
              </a:rPr>
              <a:t>Журналы</a:t>
            </a:r>
          </a:p>
          <a:p>
            <a:pPr algn="ctr"/>
            <a:r>
              <a:rPr lang="ru-RU" sz="1200" dirty="0">
                <a:solidFill>
                  <a:srgbClr val="525760"/>
                </a:solidFill>
                <a:latin typeface="Montserrat" panose="00000500000000000000" pitchFamily="2" charset="-52"/>
              </a:rPr>
              <a:t>безопасности</a:t>
            </a:r>
          </a:p>
        </p:txBody>
      </p:sp>
      <p:sp>
        <p:nvSpPr>
          <p:cNvPr id="65" name="Полилиния: фигура 10">
            <a:extLst>
              <a:ext uri="{FF2B5EF4-FFF2-40B4-BE49-F238E27FC236}">
                <a16:creationId xmlns:a16="http://schemas.microsoft.com/office/drawing/2014/main" id="{98836D49-B82B-468F-A6BC-90FD706EDC1C}"/>
              </a:ext>
            </a:extLst>
          </p:cNvPr>
          <p:cNvSpPr/>
          <p:nvPr/>
        </p:nvSpPr>
        <p:spPr>
          <a:xfrm>
            <a:off x="8286969" y="2777019"/>
            <a:ext cx="3620520" cy="2455422"/>
          </a:xfrm>
          <a:custGeom>
            <a:avLst/>
            <a:gdLst>
              <a:gd name="connsiteX0" fmla="*/ 0 w 4460240"/>
              <a:gd name="connsiteY0" fmla="*/ 0 h 2959735"/>
              <a:gd name="connsiteX1" fmla="*/ 4460241 w 4460240"/>
              <a:gd name="connsiteY1" fmla="*/ 0 h 2959735"/>
              <a:gd name="connsiteX2" fmla="*/ 4460241 w 4460240"/>
              <a:gd name="connsiteY2" fmla="*/ 2959736 h 2959735"/>
              <a:gd name="connsiteX3" fmla="*/ 0 w 4460240"/>
              <a:gd name="connsiteY3" fmla="*/ 2959736 h 295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0240" h="2959735">
                <a:moveTo>
                  <a:pt x="0" y="0"/>
                </a:moveTo>
                <a:lnTo>
                  <a:pt x="4460241" y="0"/>
                </a:lnTo>
                <a:lnTo>
                  <a:pt x="4460241" y="2959736"/>
                </a:lnTo>
                <a:lnTo>
                  <a:pt x="0" y="2959736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6" name="Полилиния: фигура 19">
            <a:extLst>
              <a:ext uri="{FF2B5EF4-FFF2-40B4-BE49-F238E27FC236}">
                <a16:creationId xmlns:a16="http://schemas.microsoft.com/office/drawing/2014/main" id="{490F9E5B-36AF-40E7-BB76-54508599505D}"/>
              </a:ext>
            </a:extLst>
          </p:cNvPr>
          <p:cNvSpPr/>
          <p:nvPr/>
        </p:nvSpPr>
        <p:spPr>
          <a:xfrm>
            <a:off x="10077529" y="3274406"/>
            <a:ext cx="1761868" cy="1776972"/>
          </a:xfrm>
          <a:custGeom>
            <a:avLst/>
            <a:gdLst>
              <a:gd name="connsiteX0" fmla="*/ 0 w 1903616"/>
              <a:gd name="connsiteY0" fmla="*/ 0 h 1776972"/>
              <a:gd name="connsiteX1" fmla="*/ 1903616 w 1903616"/>
              <a:gd name="connsiteY1" fmla="*/ 0 h 1776972"/>
              <a:gd name="connsiteX2" fmla="*/ 1903616 w 1903616"/>
              <a:gd name="connsiteY2" fmla="*/ 1776972 h 1776972"/>
              <a:gd name="connsiteX3" fmla="*/ 0 w 1903616"/>
              <a:gd name="connsiteY3" fmla="*/ 1776972 h 177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1776972">
                <a:moveTo>
                  <a:pt x="0" y="0"/>
                </a:moveTo>
                <a:lnTo>
                  <a:pt x="1903616" y="0"/>
                </a:lnTo>
                <a:lnTo>
                  <a:pt x="1903616" y="1776972"/>
                </a:lnTo>
                <a:lnTo>
                  <a:pt x="0" y="177697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7" name="Полилиния: фигура 20">
            <a:extLst>
              <a:ext uri="{FF2B5EF4-FFF2-40B4-BE49-F238E27FC236}">
                <a16:creationId xmlns:a16="http://schemas.microsoft.com/office/drawing/2014/main" id="{5CD16EEB-08E1-446D-8BC8-5385740FE212}"/>
              </a:ext>
            </a:extLst>
          </p:cNvPr>
          <p:cNvSpPr/>
          <p:nvPr/>
        </p:nvSpPr>
        <p:spPr>
          <a:xfrm>
            <a:off x="8391776" y="3274406"/>
            <a:ext cx="1572872" cy="535833"/>
          </a:xfrm>
          <a:custGeom>
            <a:avLst/>
            <a:gdLst>
              <a:gd name="connsiteX0" fmla="*/ 0 w 1903616"/>
              <a:gd name="connsiteY0" fmla="*/ 0 h 535833"/>
              <a:gd name="connsiteX1" fmla="*/ 1903616 w 1903616"/>
              <a:gd name="connsiteY1" fmla="*/ 0 h 535833"/>
              <a:gd name="connsiteX2" fmla="*/ 1903616 w 1903616"/>
              <a:gd name="connsiteY2" fmla="*/ 535834 h 535833"/>
              <a:gd name="connsiteX3" fmla="*/ 0 w 1903616"/>
              <a:gd name="connsiteY3" fmla="*/ 535834 h 53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535833">
                <a:moveTo>
                  <a:pt x="0" y="0"/>
                </a:moveTo>
                <a:lnTo>
                  <a:pt x="1903616" y="0"/>
                </a:lnTo>
                <a:lnTo>
                  <a:pt x="1903616" y="535834"/>
                </a:lnTo>
                <a:lnTo>
                  <a:pt x="0" y="535834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8" name="Полилиния: фигура 21">
            <a:extLst>
              <a:ext uri="{FF2B5EF4-FFF2-40B4-BE49-F238E27FC236}">
                <a16:creationId xmlns:a16="http://schemas.microsoft.com/office/drawing/2014/main" id="{E2525D5B-675F-44EC-AEF0-5A86FDFF195E}"/>
              </a:ext>
            </a:extLst>
          </p:cNvPr>
          <p:cNvSpPr/>
          <p:nvPr/>
        </p:nvSpPr>
        <p:spPr>
          <a:xfrm>
            <a:off x="8391776" y="3895046"/>
            <a:ext cx="1572872" cy="535833"/>
          </a:xfrm>
          <a:custGeom>
            <a:avLst/>
            <a:gdLst>
              <a:gd name="connsiteX0" fmla="*/ 0 w 1903616"/>
              <a:gd name="connsiteY0" fmla="*/ 0 h 535833"/>
              <a:gd name="connsiteX1" fmla="*/ 1903616 w 1903616"/>
              <a:gd name="connsiteY1" fmla="*/ 0 h 535833"/>
              <a:gd name="connsiteX2" fmla="*/ 1903616 w 1903616"/>
              <a:gd name="connsiteY2" fmla="*/ 535834 h 535833"/>
              <a:gd name="connsiteX3" fmla="*/ 0 w 1903616"/>
              <a:gd name="connsiteY3" fmla="*/ 535834 h 53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535833">
                <a:moveTo>
                  <a:pt x="0" y="0"/>
                </a:moveTo>
                <a:lnTo>
                  <a:pt x="1903616" y="0"/>
                </a:lnTo>
                <a:lnTo>
                  <a:pt x="1903616" y="535834"/>
                </a:lnTo>
                <a:lnTo>
                  <a:pt x="0" y="535834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9" name="Полилиния: фигура 22">
            <a:extLst>
              <a:ext uri="{FF2B5EF4-FFF2-40B4-BE49-F238E27FC236}">
                <a16:creationId xmlns:a16="http://schemas.microsoft.com/office/drawing/2014/main" id="{80F8BE9B-B4C5-48C9-A75A-3ED050A2858D}"/>
              </a:ext>
            </a:extLst>
          </p:cNvPr>
          <p:cNvSpPr/>
          <p:nvPr/>
        </p:nvSpPr>
        <p:spPr>
          <a:xfrm>
            <a:off x="8391776" y="4515545"/>
            <a:ext cx="1572872" cy="535833"/>
          </a:xfrm>
          <a:custGeom>
            <a:avLst/>
            <a:gdLst>
              <a:gd name="connsiteX0" fmla="*/ 0 w 1903616"/>
              <a:gd name="connsiteY0" fmla="*/ 0 h 535833"/>
              <a:gd name="connsiteX1" fmla="*/ 1903616 w 1903616"/>
              <a:gd name="connsiteY1" fmla="*/ 0 h 535833"/>
              <a:gd name="connsiteX2" fmla="*/ 1903616 w 1903616"/>
              <a:gd name="connsiteY2" fmla="*/ 535834 h 535833"/>
              <a:gd name="connsiteX3" fmla="*/ 0 w 1903616"/>
              <a:gd name="connsiteY3" fmla="*/ 535834 h 53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535833">
                <a:moveTo>
                  <a:pt x="0" y="0"/>
                </a:moveTo>
                <a:lnTo>
                  <a:pt x="1903616" y="0"/>
                </a:lnTo>
                <a:lnTo>
                  <a:pt x="1903616" y="535834"/>
                </a:lnTo>
                <a:lnTo>
                  <a:pt x="0" y="535834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0" name="Полилиния: фигура 24">
            <a:extLst>
              <a:ext uri="{FF2B5EF4-FFF2-40B4-BE49-F238E27FC236}">
                <a16:creationId xmlns:a16="http://schemas.microsoft.com/office/drawing/2014/main" id="{D2828647-6DC5-4157-818A-98C7502D599D}"/>
              </a:ext>
            </a:extLst>
          </p:cNvPr>
          <p:cNvSpPr/>
          <p:nvPr/>
        </p:nvSpPr>
        <p:spPr>
          <a:xfrm>
            <a:off x="10156060" y="3934481"/>
            <a:ext cx="1651883" cy="476186"/>
          </a:xfrm>
          <a:custGeom>
            <a:avLst/>
            <a:gdLst>
              <a:gd name="connsiteX0" fmla="*/ 0 w 1651883"/>
              <a:gd name="connsiteY0" fmla="*/ 0 h 476186"/>
              <a:gd name="connsiteX1" fmla="*/ 1651883 w 1651883"/>
              <a:gd name="connsiteY1" fmla="*/ 0 h 476186"/>
              <a:gd name="connsiteX2" fmla="*/ 1651883 w 1651883"/>
              <a:gd name="connsiteY2" fmla="*/ 476187 h 476186"/>
              <a:gd name="connsiteX3" fmla="*/ 0 w 1651883"/>
              <a:gd name="connsiteY3" fmla="*/ 476187 h 47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883" h="476186">
                <a:moveTo>
                  <a:pt x="0" y="0"/>
                </a:moveTo>
                <a:lnTo>
                  <a:pt x="1651883" y="0"/>
                </a:lnTo>
                <a:lnTo>
                  <a:pt x="1651883" y="476187"/>
                </a:lnTo>
                <a:lnTo>
                  <a:pt x="0" y="476187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1" name="Полилиния: фигура 25">
            <a:extLst>
              <a:ext uri="{FF2B5EF4-FFF2-40B4-BE49-F238E27FC236}">
                <a16:creationId xmlns:a16="http://schemas.microsoft.com/office/drawing/2014/main" id="{554EB87B-9456-4313-BA0A-07F457A800E0}"/>
              </a:ext>
            </a:extLst>
          </p:cNvPr>
          <p:cNvSpPr/>
          <p:nvPr/>
        </p:nvSpPr>
        <p:spPr>
          <a:xfrm>
            <a:off x="10156059" y="4483796"/>
            <a:ext cx="1651883" cy="476186"/>
          </a:xfrm>
          <a:custGeom>
            <a:avLst/>
            <a:gdLst>
              <a:gd name="connsiteX0" fmla="*/ 0 w 1651883"/>
              <a:gd name="connsiteY0" fmla="*/ 0 h 476186"/>
              <a:gd name="connsiteX1" fmla="*/ 1651883 w 1651883"/>
              <a:gd name="connsiteY1" fmla="*/ 0 h 476186"/>
              <a:gd name="connsiteX2" fmla="*/ 1651883 w 1651883"/>
              <a:gd name="connsiteY2" fmla="*/ 476187 h 476186"/>
              <a:gd name="connsiteX3" fmla="*/ 0 w 1651883"/>
              <a:gd name="connsiteY3" fmla="*/ 476187 h 47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883" h="476186">
                <a:moveTo>
                  <a:pt x="0" y="0"/>
                </a:moveTo>
                <a:lnTo>
                  <a:pt x="1651883" y="0"/>
                </a:lnTo>
                <a:lnTo>
                  <a:pt x="1651883" y="476187"/>
                </a:lnTo>
                <a:lnTo>
                  <a:pt x="0" y="476187"/>
                </a:lnTo>
                <a:close/>
              </a:path>
            </a:pathLst>
          </a:custGeom>
          <a:solidFill>
            <a:srgbClr val="E9EAF0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212B431-DED3-4344-81D7-C0EB4C69EBF4}"/>
              </a:ext>
            </a:extLst>
          </p:cNvPr>
          <p:cNvSpPr txBox="1"/>
          <p:nvPr/>
        </p:nvSpPr>
        <p:spPr>
          <a:xfrm>
            <a:off x="9220252" y="2885539"/>
            <a:ext cx="1488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Montserrat" panose="00000500000000000000" pitchFamily="2" charset="-52"/>
              </a:rPr>
              <a:t>Сервис…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EB32B64-17FC-415B-A8CF-ADB0881B2DA0}"/>
              </a:ext>
            </a:extLst>
          </p:cNvPr>
          <p:cNvSpPr txBox="1"/>
          <p:nvPr/>
        </p:nvSpPr>
        <p:spPr>
          <a:xfrm>
            <a:off x="8286968" y="3370568"/>
            <a:ext cx="178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Пользовательский</a:t>
            </a:r>
          </a:p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интерфейс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F724181-2223-468D-A119-6908EC04372D}"/>
              </a:ext>
            </a:extLst>
          </p:cNvPr>
          <p:cNvSpPr txBox="1"/>
          <p:nvPr/>
        </p:nvSpPr>
        <p:spPr>
          <a:xfrm>
            <a:off x="8625817" y="3914815"/>
            <a:ext cx="1104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Аналитика/</a:t>
            </a:r>
          </a:p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отчетность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D165A82-C662-415F-ADEF-451774E2C61F}"/>
              </a:ext>
            </a:extLst>
          </p:cNvPr>
          <p:cNvSpPr txBox="1"/>
          <p:nvPr/>
        </p:nvSpPr>
        <p:spPr>
          <a:xfrm>
            <a:off x="8903938" y="4600792"/>
            <a:ext cx="5485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НСИ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EFE3980-11E2-43BB-B3A1-F49C8C6B8964}"/>
              </a:ext>
            </a:extLst>
          </p:cNvPr>
          <p:cNvSpPr txBox="1"/>
          <p:nvPr/>
        </p:nvSpPr>
        <p:spPr>
          <a:xfrm>
            <a:off x="10010815" y="3324401"/>
            <a:ext cx="1896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Администрирование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7784A62-8FD7-401C-9ECC-86CC53575DA4}"/>
              </a:ext>
            </a:extLst>
          </p:cNvPr>
          <p:cNvSpPr txBox="1"/>
          <p:nvPr/>
        </p:nvSpPr>
        <p:spPr>
          <a:xfrm>
            <a:off x="10225542" y="3988594"/>
            <a:ext cx="1366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>
                <a:solidFill>
                  <a:srgbClr val="525760"/>
                </a:solidFill>
                <a:latin typeface="Montserrat" panose="00000500000000000000" pitchFamily="2" charset="-52"/>
              </a:rPr>
              <a:t>Права доступа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D63A502-C87E-40CB-8E76-A1EE0F20F0E6}"/>
              </a:ext>
            </a:extLst>
          </p:cNvPr>
          <p:cNvSpPr txBox="1"/>
          <p:nvPr/>
        </p:nvSpPr>
        <p:spPr>
          <a:xfrm>
            <a:off x="10305078" y="4493053"/>
            <a:ext cx="1306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525760"/>
                </a:solidFill>
                <a:latin typeface="Montserrat" panose="00000500000000000000" pitchFamily="2" charset="-52"/>
              </a:rPr>
              <a:t>Журналы</a:t>
            </a:r>
          </a:p>
          <a:p>
            <a:pPr algn="ctr"/>
            <a:r>
              <a:rPr lang="ru-RU" sz="1200" dirty="0">
                <a:solidFill>
                  <a:srgbClr val="525760"/>
                </a:solidFill>
                <a:latin typeface="Montserrat" panose="00000500000000000000" pitchFamily="2" charset="-52"/>
              </a:rPr>
              <a:t>безопасности</a:t>
            </a:r>
          </a:p>
        </p:txBody>
      </p:sp>
      <p:sp>
        <p:nvSpPr>
          <p:cNvPr id="79" name="Полилиния: фигура 27">
            <a:extLst>
              <a:ext uri="{FF2B5EF4-FFF2-40B4-BE49-F238E27FC236}">
                <a16:creationId xmlns:a16="http://schemas.microsoft.com/office/drawing/2014/main" id="{5CF08F15-AC1E-431F-B706-90BFEA7CD2BA}"/>
              </a:ext>
            </a:extLst>
          </p:cNvPr>
          <p:cNvSpPr/>
          <p:nvPr/>
        </p:nvSpPr>
        <p:spPr>
          <a:xfrm>
            <a:off x="6606773" y="2500815"/>
            <a:ext cx="3984818" cy="296398"/>
          </a:xfrm>
          <a:custGeom>
            <a:avLst/>
            <a:gdLst>
              <a:gd name="connsiteX0" fmla="*/ 71661 w 3925254"/>
              <a:gd name="connsiteY0" fmla="*/ 296398 h 564526"/>
              <a:gd name="connsiteX1" fmla="*/ 3158607 w 3925254"/>
              <a:gd name="connsiteY1" fmla="*/ 296398 h 564526"/>
              <a:gd name="connsiteX2" fmla="*/ 3172741 w 3925254"/>
              <a:gd name="connsiteY2" fmla="*/ 296398 h 564526"/>
              <a:gd name="connsiteX3" fmla="*/ 3853735 w 3925254"/>
              <a:gd name="connsiteY3" fmla="*/ 296398 h 564526"/>
              <a:gd name="connsiteX4" fmla="*/ 3853735 w 3925254"/>
              <a:gd name="connsiteY4" fmla="*/ 449049 h 564526"/>
              <a:gd name="connsiteX5" fmla="*/ 3810342 w 3925254"/>
              <a:gd name="connsiteY5" fmla="*/ 423890 h 564526"/>
              <a:gd name="connsiteX6" fmla="*/ 3867869 w 3925254"/>
              <a:gd name="connsiteY6" fmla="*/ 564527 h 564526"/>
              <a:gd name="connsiteX7" fmla="*/ 3925255 w 3925254"/>
              <a:gd name="connsiteY7" fmla="*/ 423890 h 564526"/>
              <a:gd name="connsiteX8" fmla="*/ 3882003 w 3925254"/>
              <a:gd name="connsiteY8" fmla="*/ 449049 h 564526"/>
              <a:gd name="connsiteX9" fmla="*/ 3882003 w 3925254"/>
              <a:gd name="connsiteY9" fmla="*/ 268129 h 564526"/>
              <a:gd name="connsiteX10" fmla="*/ 3172741 w 3925254"/>
              <a:gd name="connsiteY10" fmla="*/ 268129 h 564526"/>
              <a:gd name="connsiteX11" fmla="*/ 3172741 w 3925254"/>
              <a:gd name="connsiteY11" fmla="*/ 115478 h 564526"/>
              <a:gd name="connsiteX12" fmla="*/ 3215992 w 3925254"/>
              <a:gd name="connsiteY12" fmla="*/ 140637 h 564526"/>
              <a:gd name="connsiteX13" fmla="*/ 3158607 w 3925254"/>
              <a:gd name="connsiteY13" fmla="*/ 0 h 564526"/>
              <a:gd name="connsiteX14" fmla="*/ 3101080 w 3925254"/>
              <a:gd name="connsiteY14" fmla="*/ 140637 h 564526"/>
              <a:gd name="connsiteX15" fmla="*/ 3144472 w 3925254"/>
              <a:gd name="connsiteY15" fmla="*/ 115478 h 564526"/>
              <a:gd name="connsiteX16" fmla="*/ 3144472 w 3925254"/>
              <a:gd name="connsiteY16" fmla="*/ 268129 h 564526"/>
              <a:gd name="connsiteX17" fmla="*/ 43392 w 3925254"/>
              <a:gd name="connsiteY17" fmla="*/ 268129 h 564526"/>
              <a:gd name="connsiteX18" fmla="*/ 43392 w 3925254"/>
              <a:gd name="connsiteY18" fmla="*/ 449049 h 564526"/>
              <a:gd name="connsiteX19" fmla="*/ 0 w 3925254"/>
              <a:gd name="connsiteY19" fmla="*/ 423890 h 564526"/>
              <a:gd name="connsiteX20" fmla="*/ 57527 w 3925254"/>
              <a:gd name="connsiteY20" fmla="*/ 564527 h 564526"/>
              <a:gd name="connsiteX21" fmla="*/ 114912 w 3925254"/>
              <a:gd name="connsiteY21" fmla="*/ 423890 h 564526"/>
              <a:gd name="connsiteX22" fmla="*/ 71661 w 3925254"/>
              <a:gd name="connsiteY22" fmla="*/ 449049 h 564526"/>
              <a:gd name="connsiteX23" fmla="*/ 71661 w 3925254"/>
              <a:gd name="connsiteY23" fmla="*/ 296398 h 564526"/>
              <a:gd name="connsiteX0" fmla="*/ 71661 w 3925255"/>
              <a:gd name="connsiteY0" fmla="*/ 296398 h 564527"/>
              <a:gd name="connsiteX1" fmla="*/ 3158607 w 3925255"/>
              <a:gd name="connsiteY1" fmla="*/ 296398 h 564527"/>
              <a:gd name="connsiteX2" fmla="*/ 3172741 w 3925255"/>
              <a:gd name="connsiteY2" fmla="*/ 296398 h 564527"/>
              <a:gd name="connsiteX3" fmla="*/ 3853735 w 3925255"/>
              <a:gd name="connsiteY3" fmla="*/ 296398 h 564527"/>
              <a:gd name="connsiteX4" fmla="*/ 3853735 w 3925255"/>
              <a:gd name="connsiteY4" fmla="*/ 449049 h 564527"/>
              <a:gd name="connsiteX5" fmla="*/ 3810342 w 3925255"/>
              <a:gd name="connsiteY5" fmla="*/ 423890 h 564527"/>
              <a:gd name="connsiteX6" fmla="*/ 3867869 w 3925255"/>
              <a:gd name="connsiteY6" fmla="*/ 564527 h 564527"/>
              <a:gd name="connsiteX7" fmla="*/ 3925255 w 3925255"/>
              <a:gd name="connsiteY7" fmla="*/ 423890 h 564527"/>
              <a:gd name="connsiteX8" fmla="*/ 3882003 w 3925255"/>
              <a:gd name="connsiteY8" fmla="*/ 449049 h 564527"/>
              <a:gd name="connsiteX9" fmla="*/ 3882003 w 3925255"/>
              <a:gd name="connsiteY9" fmla="*/ 268129 h 564527"/>
              <a:gd name="connsiteX10" fmla="*/ 3172741 w 3925255"/>
              <a:gd name="connsiteY10" fmla="*/ 268129 h 564527"/>
              <a:gd name="connsiteX11" fmla="*/ 3172741 w 3925255"/>
              <a:gd name="connsiteY11" fmla="*/ 115478 h 564527"/>
              <a:gd name="connsiteX12" fmla="*/ 3215992 w 3925255"/>
              <a:gd name="connsiteY12" fmla="*/ 140637 h 564527"/>
              <a:gd name="connsiteX13" fmla="*/ 3158607 w 3925255"/>
              <a:gd name="connsiteY13" fmla="*/ 0 h 564527"/>
              <a:gd name="connsiteX14" fmla="*/ 3101080 w 3925255"/>
              <a:gd name="connsiteY14" fmla="*/ 140637 h 564527"/>
              <a:gd name="connsiteX15" fmla="*/ 3144472 w 3925255"/>
              <a:gd name="connsiteY15" fmla="*/ 268129 h 564527"/>
              <a:gd name="connsiteX16" fmla="*/ 43392 w 3925255"/>
              <a:gd name="connsiteY16" fmla="*/ 268129 h 564527"/>
              <a:gd name="connsiteX17" fmla="*/ 43392 w 3925255"/>
              <a:gd name="connsiteY17" fmla="*/ 449049 h 564527"/>
              <a:gd name="connsiteX18" fmla="*/ 0 w 3925255"/>
              <a:gd name="connsiteY18" fmla="*/ 423890 h 564527"/>
              <a:gd name="connsiteX19" fmla="*/ 57527 w 3925255"/>
              <a:gd name="connsiteY19" fmla="*/ 564527 h 564527"/>
              <a:gd name="connsiteX20" fmla="*/ 114912 w 3925255"/>
              <a:gd name="connsiteY20" fmla="*/ 423890 h 564527"/>
              <a:gd name="connsiteX21" fmla="*/ 71661 w 3925255"/>
              <a:gd name="connsiteY21" fmla="*/ 449049 h 564527"/>
              <a:gd name="connsiteX22" fmla="*/ 71661 w 3925255"/>
              <a:gd name="connsiteY22" fmla="*/ 296398 h 564527"/>
              <a:gd name="connsiteX0" fmla="*/ 71661 w 3925255"/>
              <a:gd name="connsiteY0" fmla="*/ 296398 h 564527"/>
              <a:gd name="connsiteX1" fmla="*/ 3158607 w 3925255"/>
              <a:gd name="connsiteY1" fmla="*/ 296398 h 564527"/>
              <a:gd name="connsiteX2" fmla="*/ 3172741 w 3925255"/>
              <a:gd name="connsiteY2" fmla="*/ 296398 h 564527"/>
              <a:gd name="connsiteX3" fmla="*/ 3853735 w 3925255"/>
              <a:gd name="connsiteY3" fmla="*/ 296398 h 564527"/>
              <a:gd name="connsiteX4" fmla="*/ 3853735 w 3925255"/>
              <a:gd name="connsiteY4" fmla="*/ 449049 h 564527"/>
              <a:gd name="connsiteX5" fmla="*/ 3810342 w 3925255"/>
              <a:gd name="connsiteY5" fmla="*/ 423890 h 564527"/>
              <a:gd name="connsiteX6" fmla="*/ 3867869 w 3925255"/>
              <a:gd name="connsiteY6" fmla="*/ 564527 h 564527"/>
              <a:gd name="connsiteX7" fmla="*/ 3925255 w 3925255"/>
              <a:gd name="connsiteY7" fmla="*/ 423890 h 564527"/>
              <a:gd name="connsiteX8" fmla="*/ 3882003 w 3925255"/>
              <a:gd name="connsiteY8" fmla="*/ 449049 h 564527"/>
              <a:gd name="connsiteX9" fmla="*/ 3882003 w 3925255"/>
              <a:gd name="connsiteY9" fmla="*/ 268129 h 564527"/>
              <a:gd name="connsiteX10" fmla="*/ 3172741 w 3925255"/>
              <a:gd name="connsiteY10" fmla="*/ 268129 h 564527"/>
              <a:gd name="connsiteX11" fmla="*/ 3172741 w 3925255"/>
              <a:gd name="connsiteY11" fmla="*/ 115478 h 564527"/>
              <a:gd name="connsiteX12" fmla="*/ 3158607 w 3925255"/>
              <a:gd name="connsiteY12" fmla="*/ 0 h 564527"/>
              <a:gd name="connsiteX13" fmla="*/ 3101080 w 3925255"/>
              <a:gd name="connsiteY13" fmla="*/ 140637 h 564527"/>
              <a:gd name="connsiteX14" fmla="*/ 3144472 w 3925255"/>
              <a:gd name="connsiteY14" fmla="*/ 268129 h 564527"/>
              <a:gd name="connsiteX15" fmla="*/ 43392 w 3925255"/>
              <a:gd name="connsiteY15" fmla="*/ 268129 h 564527"/>
              <a:gd name="connsiteX16" fmla="*/ 43392 w 3925255"/>
              <a:gd name="connsiteY16" fmla="*/ 449049 h 564527"/>
              <a:gd name="connsiteX17" fmla="*/ 0 w 3925255"/>
              <a:gd name="connsiteY17" fmla="*/ 423890 h 564527"/>
              <a:gd name="connsiteX18" fmla="*/ 57527 w 3925255"/>
              <a:gd name="connsiteY18" fmla="*/ 564527 h 564527"/>
              <a:gd name="connsiteX19" fmla="*/ 114912 w 3925255"/>
              <a:gd name="connsiteY19" fmla="*/ 423890 h 564527"/>
              <a:gd name="connsiteX20" fmla="*/ 71661 w 3925255"/>
              <a:gd name="connsiteY20" fmla="*/ 449049 h 564527"/>
              <a:gd name="connsiteX21" fmla="*/ 71661 w 3925255"/>
              <a:gd name="connsiteY21" fmla="*/ 296398 h 564527"/>
              <a:gd name="connsiteX0" fmla="*/ 71661 w 3925255"/>
              <a:gd name="connsiteY0" fmla="*/ 296398 h 564527"/>
              <a:gd name="connsiteX1" fmla="*/ 3158607 w 3925255"/>
              <a:gd name="connsiteY1" fmla="*/ 296398 h 564527"/>
              <a:gd name="connsiteX2" fmla="*/ 3172741 w 3925255"/>
              <a:gd name="connsiteY2" fmla="*/ 296398 h 564527"/>
              <a:gd name="connsiteX3" fmla="*/ 3853735 w 3925255"/>
              <a:gd name="connsiteY3" fmla="*/ 296398 h 564527"/>
              <a:gd name="connsiteX4" fmla="*/ 3853735 w 3925255"/>
              <a:gd name="connsiteY4" fmla="*/ 449049 h 564527"/>
              <a:gd name="connsiteX5" fmla="*/ 3810342 w 3925255"/>
              <a:gd name="connsiteY5" fmla="*/ 423890 h 564527"/>
              <a:gd name="connsiteX6" fmla="*/ 3867869 w 3925255"/>
              <a:gd name="connsiteY6" fmla="*/ 564527 h 564527"/>
              <a:gd name="connsiteX7" fmla="*/ 3925255 w 3925255"/>
              <a:gd name="connsiteY7" fmla="*/ 423890 h 564527"/>
              <a:gd name="connsiteX8" fmla="*/ 3882003 w 3925255"/>
              <a:gd name="connsiteY8" fmla="*/ 449049 h 564527"/>
              <a:gd name="connsiteX9" fmla="*/ 3882003 w 3925255"/>
              <a:gd name="connsiteY9" fmla="*/ 268129 h 564527"/>
              <a:gd name="connsiteX10" fmla="*/ 3172741 w 3925255"/>
              <a:gd name="connsiteY10" fmla="*/ 268129 h 564527"/>
              <a:gd name="connsiteX11" fmla="*/ 3172741 w 3925255"/>
              <a:gd name="connsiteY11" fmla="*/ 115478 h 564527"/>
              <a:gd name="connsiteX12" fmla="*/ 3158607 w 3925255"/>
              <a:gd name="connsiteY12" fmla="*/ 0 h 564527"/>
              <a:gd name="connsiteX13" fmla="*/ 3144472 w 3925255"/>
              <a:gd name="connsiteY13" fmla="*/ 268129 h 564527"/>
              <a:gd name="connsiteX14" fmla="*/ 43392 w 3925255"/>
              <a:gd name="connsiteY14" fmla="*/ 268129 h 564527"/>
              <a:gd name="connsiteX15" fmla="*/ 43392 w 3925255"/>
              <a:gd name="connsiteY15" fmla="*/ 449049 h 564527"/>
              <a:gd name="connsiteX16" fmla="*/ 0 w 3925255"/>
              <a:gd name="connsiteY16" fmla="*/ 423890 h 564527"/>
              <a:gd name="connsiteX17" fmla="*/ 57527 w 3925255"/>
              <a:gd name="connsiteY17" fmla="*/ 564527 h 564527"/>
              <a:gd name="connsiteX18" fmla="*/ 114912 w 3925255"/>
              <a:gd name="connsiteY18" fmla="*/ 423890 h 564527"/>
              <a:gd name="connsiteX19" fmla="*/ 71661 w 3925255"/>
              <a:gd name="connsiteY19" fmla="*/ 449049 h 564527"/>
              <a:gd name="connsiteX20" fmla="*/ 71661 w 3925255"/>
              <a:gd name="connsiteY20" fmla="*/ 296398 h 564527"/>
              <a:gd name="connsiteX0" fmla="*/ 71661 w 3925255"/>
              <a:gd name="connsiteY0" fmla="*/ 296398 h 564527"/>
              <a:gd name="connsiteX1" fmla="*/ 3158607 w 3925255"/>
              <a:gd name="connsiteY1" fmla="*/ 296398 h 564527"/>
              <a:gd name="connsiteX2" fmla="*/ 3172741 w 3925255"/>
              <a:gd name="connsiteY2" fmla="*/ 296398 h 564527"/>
              <a:gd name="connsiteX3" fmla="*/ 3853735 w 3925255"/>
              <a:gd name="connsiteY3" fmla="*/ 296398 h 564527"/>
              <a:gd name="connsiteX4" fmla="*/ 3853735 w 3925255"/>
              <a:gd name="connsiteY4" fmla="*/ 449049 h 564527"/>
              <a:gd name="connsiteX5" fmla="*/ 3810342 w 3925255"/>
              <a:gd name="connsiteY5" fmla="*/ 423890 h 564527"/>
              <a:gd name="connsiteX6" fmla="*/ 3867869 w 3925255"/>
              <a:gd name="connsiteY6" fmla="*/ 564527 h 564527"/>
              <a:gd name="connsiteX7" fmla="*/ 3925255 w 3925255"/>
              <a:gd name="connsiteY7" fmla="*/ 423890 h 564527"/>
              <a:gd name="connsiteX8" fmla="*/ 3882003 w 3925255"/>
              <a:gd name="connsiteY8" fmla="*/ 449049 h 564527"/>
              <a:gd name="connsiteX9" fmla="*/ 3882003 w 3925255"/>
              <a:gd name="connsiteY9" fmla="*/ 268129 h 564527"/>
              <a:gd name="connsiteX10" fmla="*/ 3172741 w 3925255"/>
              <a:gd name="connsiteY10" fmla="*/ 268129 h 564527"/>
              <a:gd name="connsiteX11" fmla="*/ 3158607 w 3925255"/>
              <a:gd name="connsiteY11" fmla="*/ 0 h 564527"/>
              <a:gd name="connsiteX12" fmla="*/ 3144472 w 3925255"/>
              <a:gd name="connsiteY12" fmla="*/ 268129 h 564527"/>
              <a:gd name="connsiteX13" fmla="*/ 43392 w 3925255"/>
              <a:gd name="connsiteY13" fmla="*/ 268129 h 564527"/>
              <a:gd name="connsiteX14" fmla="*/ 43392 w 3925255"/>
              <a:gd name="connsiteY14" fmla="*/ 449049 h 564527"/>
              <a:gd name="connsiteX15" fmla="*/ 0 w 3925255"/>
              <a:gd name="connsiteY15" fmla="*/ 423890 h 564527"/>
              <a:gd name="connsiteX16" fmla="*/ 57527 w 3925255"/>
              <a:gd name="connsiteY16" fmla="*/ 564527 h 564527"/>
              <a:gd name="connsiteX17" fmla="*/ 114912 w 3925255"/>
              <a:gd name="connsiteY17" fmla="*/ 423890 h 564527"/>
              <a:gd name="connsiteX18" fmla="*/ 71661 w 3925255"/>
              <a:gd name="connsiteY18" fmla="*/ 449049 h 564527"/>
              <a:gd name="connsiteX19" fmla="*/ 71661 w 3925255"/>
              <a:gd name="connsiteY19" fmla="*/ 296398 h 564527"/>
              <a:gd name="connsiteX0" fmla="*/ 71661 w 3925255"/>
              <a:gd name="connsiteY0" fmla="*/ 28269 h 296398"/>
              <a:gd name="connsiteX1" fmla="*/ 3158607 w 3925255"/>
              <a:gd name="connsiteY1" fmla="*/ 28269 h 296398"/>
              <a:gd name="connsiteX2" fmla="*/ 3172741 w 3925255"/>
              <a:gd name="connsiteY2" fmla="*/ 28269 h 296398"/>
              <a:gd name="connsiteX3" fmla="*/ 3853735 w 3925255"/>
              <a:gd name="connsiteY3" fmla="*/ 28269 h 296398"/>
              <a:gd name="connsiteX4" fmla="*/ 3853735 w 3925255"/>
              <a:gd name="connsiteY4" fmla="*/ 180920 h 296398"/>
              <a:gd name="connsiteX5" fmla="*/ 3810342 w 3925255"/>
              <a:gd name="connsiteY5" fmla="*/ 155761 h 296398"/>
              <a:gd name="connsiteX6" fmla="*/ 3867869 w 3925255"/>
              <a:gd name="connsiteY6" fmla="*/ 296398 h 296398"/>
              <a:gd name="connsiteX7" fmla="*/ 3925255 w 3925255"/>
              <a:gd name="connsiteY7" fmla="*/ 155761 h 296398"/>
              <a:gd name="connsiteX8" fmla="*/ 3882003 w 3925255"/>
              <a:gd name="connsiteY8" fmla="*/ 180920 h 296398"/>
              <a:gd name="connsiteX9" fmla="*/ 3882003 w 3925255"/>
              <a:gd name="connsiteY9" fmla="*/ 0 h 296398"/>
              <a:gd name="connsiteX10" fmla="*/ 3172741 w 3925255"/>
              <a:gd name="connsiteY10" fmla="*/ 0 h 296398"/>
              <a:gd name="connsiteX11" fmla="*/ 3144472 w 3925255"/>
              <a:gd name="connsiteY11" fmla="*/ 0 h 296398"/>
              <a:gd name="connsiteX12" fmla="*/ 43392 w 3925255"/>
              <a:gd name="connsiteY12" fmla="*/ 0 h 296398"/>
              <a:gd name="connsiteX13" fmla="*/ 43392 w 3925255"/>
              <a:gd name="connsiteY13" fmla="*/ 180920 h 296398"/>
              <a:gd name="connsiteX14" fmla="*/ 0 w 3925255"/>
              <a:gd name="connsiteY14" fmla="*/ 155761 h 296398"/>
              <a:gd name="connsiteX15" fmla="*/ 57527 w 3925255"/>
              <a:gd name="connsiteY15" fmla="*/ 296398 h 296398"/>
              <a:gd name="connsiteX16" fmla="*/ 114912 w 3925255"/>
              <a:gd name="connsiteY16" fmla="*/ 155761 h 296398"/>
              <a:gd name="connsiteX17" fmla="*/ 71661 w 3925255"/>
              <a:gd name="connsiteY17" fmla="*/ 180920 h 296398"/>
              <a:gd name="connsiteX18" fmla="*/ 71661 w 3925255"/>
              <a:gd name="connsiteY18" fmla="*/ 28269 h 29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25255" h="296398">
                <a:moveTo>
                  <a:pt x="71661" y="28269"/>
                </a:moveTo>
                <a:lnTo>
                  <a:pt x="3158607" y="28269"/>
                </a:lnTo>
                <a:lnTo>
                  <a:pt x="3172741" y="28269"/>
                </a:lnTo>
                <a:lnTo>
                  <a:pt x="3853735" y="28269"/>
                </a:lnTo>
                <a:lnTo>
                  <a:pt x="3853735" y="180920"/>
                </a:lnTo>
                <a:lnTo>
                  <a:pt x="3810342" y="155761"/>
                </a:lnTo>
                <a:lnTo>
                  <a:pt x="3867869" y="296398"/>
                </a:lnTo>
                <a:lnTo>
                  <a:pt x="3925255" y="155761"/>
                </a:lnTo>
                <a:lnTo>
                  <a:pt x="3882003" y="180920"/>
                </a:lnTo>
                <a:lnTo>
                  <a:pt x="3882003" y="0"/>
                </a:lnTo>
                <a:lnTo>
                  <a:pt x="3172741" y="0"/>
                </a:lnTo>
                <a:lnTo>
                  <a:pt x="3144472" y="0"/>
                </a:lnTo>
                <a:lnTo>
                  <a:pt x="43392" y="0"/>
                </a:lnTo>
                <a:lnTo>
                  <a:pt x="43392" y="180920"/>
                </a:lnTo>
                <a:lnTo>
                  <a:pt x="0" y="155761"/>
                </a:lnTo>
                <a:lnTo>
                  <a:pt x="57527" y="296398"/>
                </a:lnTo>
                <a:lnTo>
                  <a:pt x="114912" y="155761"/>
                </a:lnTo>
                <a:lnTo>
                  <a:pt x="71661" y="180920"/>
                </a:lnTo>
                <a:lnTo>
                  <a:pt x="71661" y="28269"/>
                </a:lnTo>
                <a:close/>
              </a:path>
            </a:pathLst>
          </a:custGeom>
          <a:solidFill>
            <a:srgbClr val="898C93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cxnSp>
        <p:nvCxnSpPr>
          <p:cNvPr id="5" name="Соединительная линия уступом 4"/>
          <p:cNvCxnSpPr/>
          <p:nvPr/>
        </p:nvCxnSpPr>
        <p:spPr>
          <a:xfrm rot="5400000" flipH="1" flipV="1">
            <a:off x="1629087" y="3702359"/>
            <a:ext cx="2433737" cy="1856822"/>
          </a:xfrm>
          <a:prstGeom prst="bentConnector4">
            <a:avLst>
              <a:gd name="adj1" fmla="val 19805"/>
              <a:gd name="adj2" fmla="val 118614"/>
            </a:avLst>
          </a:prstGeom>
          <a:ln w="28575"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2" name="Соединительная линия уступом 91"/>
          <p:cNvCxnSpPr>
            <a:endCxn id="62" idx="3"/>
          </p:cNvCxnSpPr>
          <p:nvPr/>
        </p:nvCxnSpPr>
        <p:spPr>
          <a:xfrm flipV="1">
            <a:off x="1909502" y="3491091"/>
            <a:ext cx="6002081" cy="1875421"/>
          </a:xfrm>
          <a:prstGeom prst="bentConnector3">
            <a:avLst>
              <a:gd name="adj1" fmla="val 103809"/>
            </a:avLst>
          </a:prstGeom>
          <a:ln w="28575">
            <a:headEnd type="non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8" name="Соединительная линия уступом 97"/>
          <p:cNvCxnSpPr/>
          <p:nvPr/>
        </p:nvCxnSpPr>
        <p:spPr>
          <a:xfrm flipV="1">
            <a:off x="5752627" y="3496010"/>
            <a:ext cx="6086949" cy="1874749"/>
          </a:xfrm>
          <a:prstGeom prst="bentConnector3">
            <a:avLst>
              <a:gd name="adj1" fmla="val 103756"/>
            </a:avLst>
          </a:prstGeom>
          <a:ln w="28575">
            <a:headEnd type="non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923305" y="624200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81" name="Полилиния: фигура 15">
            <a:extLst>
              <a:ext uri="{FF2B5EF4-FFF2-40B4-BE49-F238E27FC236}">
                <a16:creationId xmlns:a16="http://schemas.microsoft.com/office/drawing/2014/main" id="{8C8BDCAF-CD18-434D-A9B6-A295102AEC62}"/>
              </a:ext>
            </a:extLst>
          </p:cNvPr>
          <p:cNvSpPr/>
          <p:nvPr/>
        </p:nvSpPr>
        <p:spPr>
          <a:xfrm>
            <a:off x="2754926" y="5859318"/>
            <a:ext cx="885189" cy="408341"/>
          </a:xfrm>
          <a:custGeom>
            <a:avLst/>
            <a:gdLst>
              <a:gd name="connsiteX0" fmla="*/ 0 w 1903616"/>
              <a:gd name="connsiteY0" fmla="*/ 0 h 408341"/>
              <a:gd name="connsiteX1" fmla="*/ 1903617 w 1903616"/>
              <a:gd name="connsiteY1" fmla="*/ 0 h 408341"/>
              <a:gd name="connsiteX2" fmla="*/ 1903617 w 1903616"/>
              <a:gd name="connsiteY2" fmla="*/ 408342 h 408341"/>
              <a:gd name="connsiteX3" fmla="*/ 0 w 1903616"/>
              <a:gd name="connsiteY3" fmla="*/ 408342 h 40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408341">
                <a:moveTo>
                  <a:pt x="0" y="0"/>
                </a:moveTo>
                <a:lnTo>
                  <a:pt x="1903617" y="0"/>
                </a:lnTo>
                <a:lnTo>
                  <a:pt x="1903617" y="408342"/>
                </a:lnTo>
                <a:lnTo>
                  <a:pt x="0" y="40834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7DCE947-2796-4303-A5E7-DBD56776BF75}"/>
              </a:ext>
            </a:extLst>
          </p:cNvPr>
          <p:cNvSpPr txBox="1"/>
          <p:nvPr/>
        </p:nvSpPr>
        <p:spPr>
          <a:xfrm>
            <a:off x="2881387" y="5924989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solidFill>
                  <a:srgbClr val="E9EAEF"/>
                </a:solidFill>
                <a:latin typeface="Montserrat" panose="00000500000000000000" pitchFamily="2" charset="-52"/>
              </a:rPr>
              <a:t>ПВВ</a:t>
            </a:r>
          </a:p>
        </p:txBody>
      </p:sp>
      <p:sp>
        <p:nvSpPr>
          <p:cNvPr id="83" name="Полилиния: фигура 17">
            <a:extLst>
              <a:ext uri="{FF2B5EF4-FFF2-40B4-BE49-F238E27FC236}">
                <a16:creationId xmlns:a16="http://schemas.microsoft.com/office/drawing/2014/main" id="{023199C2-1803-4524-9DF3-5A7AA739A7E2}"/>
              </a:ext>
            </a:extLst>
          </p:cNvPr>
          <p:cNvSpPr/>
          <p:nvPr/>
        </p:nvSpPr>
        <p:spPr>
          <a:xfrm>
            <a:off x="8063470" y="5859318"/>
            <a:ext cx="895545" cy="408341"/>
          </a:xfrm>
          <a:custGeom>
            <a:avLst/>
            <a:gdLst>
              <a:gd name="connsiteX0" fmla="*/ 0 w 1903616"/>
              <a:gd name="connsiteY0" fmla="*/ 0 h 408341"/>
              <a:gd name="connsiteX1" fmla="*/ 1903617 w 1903616"/>
              <a:gd name="connsiteY1" fmla="*/ 0 h 408341"/>
              <a:gd name="connsiteX2" fmla="*/ 1903617 w 1903616"/>
              <a:gd name="connsiteY2" fmla="*/ 408342 h 408341"/>
              <a:gd name="connsiteX3" fmla="*/ 0 w 1903616"/>
              <a:gd name="connsiteY3" fmla="*/ 408342 h 40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616" h="408341">
                <a:moveTo>
                  <a:pt x="0" y="0"/>
                </a:moveTo>
                <a:lnTo>
                  <a:pt x="1903617" y="0"/>
                </a:lnTo>
                <a:lnTo>
                  <a:pt x="1903617" y="408342"/>
                </a:lnTo>
                <a:lnTo>
                  <a:pt x="0" y="408342"/>
                </a:lnTo>
                <a:close/>
              </a:path>
            </a:pathLst>
          </a:custGeom>
          <a:solidFill>
            <a:srgbClr val="103B92"/>
          </a:solidFill>
          <a:ln w="1412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4E3312C-8A4D-490D-B9C1-077AF040CAAA}"/>
              </a:ext>
            </a:extLst>
          </p:cNvPr>
          <p:cNvSpPr txBox="1"/>
          <p:nvPr/>
        </p:nvSpPr>
        <p:spPr>
          <a:xfrm>
            <a:off x="8067248" y="5924989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err="1">
                <a:solidFill>
                  <a:srgbClr val="E9EAEF"/>
                </a:solidFill>
                <a:latin typeface="Montserrat" panose="00000500000000000000" pitchFamily="2" charset="-52"/>
              </a:rPr>
              <a:t>ЦПОиБА</a:t>
            </a:r>
            <a:endParaRPr lang="ru-RU" sz="1200" dirty="0">
              <a:solidFill>
                <a:srgbClr val="E9EAEF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690317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id="{608CBE06-508E-4F81-B1B5-A13F0C0E26D1}"/>
              </a:ext>
            </a:extLst>
          </p:cNvPr>
          <p:cNvSpPr/>
          <p:nvPr/>
        </p:nvSpPr>
        <p:spPr>
          <a:xfrm>
            <a:off x="3569110" y="3030758"/>
            <a:ext cx="2723535" cy="3564546"/>
          </a:xfrm>
          <a:custGeom>
            <a:avLst/>
            <a:gdLst>
              <a:gd name="connsiteX0" fmla="*/ 0 w 8465367"/>
              <a:gd name="connsiteY0" fmla="*/ 0 h 1708498"/>
              <a:gd name="connsiteX1" fmla="*/ 8465368 w 8465367"/>
              <a:gd name="connsiteY1" fmla="*/ 0 h 1708498"/>
              <a:gd name="connsiteX2" fmla="*/ 8465368 w 8465367"/>
              <a:gd name="connsiteY2" fmla="*/ 1708498 h 1708498"/>
              <a:gd name="connsiteX3" fmla="*/ 0 w 8465367"/>
              <a:gd name="connsiteY3" fmla="*/ 1708498 h 170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5367" h="1708498">
                <a:moveTo>
                  <a:pt x="0" y="0"/>
                </a:moveTo>
                <a:lnTo>
                  <a:pt x="8465368" y="0"/>
                </a:lnTo>
                <a:lnTo>
                  <a:pt x="8465368" y="1708498"/>
                </a:lnTo>
                <a:lnTo>
                  <a:pt x="0" y="1708498"/>
                </a:lnTo>
                <a:close/>
              </a:path>
            </a:pathLst>
          </a:custGeom>
          <a:solidFill>
            <a:srgbClr val="B3C6E0"/>
          </a:solidFill>
          <a:ln w="8991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5B782B9-27FB-47BF-8DAD-B11B69734F12}"/>
              </a:ext>
            </a:extLst>
          </p:cNvPr>
          <p:cNvSpPr txBox="1"/>
          <p:nvPr/>
        </p:nvSpPr>
        <p:spPr>
          <a:xfrm>
            <a:off x="10903195" y="6246664"/>
            <a:ext cx="41069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/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>
                <a:solidFill>
                  <a:schemeClr val="bg1"/>
                </a:solidFill>
                <a:latin typeface="Montserrat" panose="00000500000000000000" pitchFamily="2" charset="-52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BA4C6D6-C0FA-44BB-9F0C-4B4C813FEFC0}" type="slidenum">
              <a:rPr lang="en-ID" smtClean="0">
                <a:solidFill>
                  <a:schemeClr val="bg1"/>
                </a:solidFill>
              </a:rPr>
              <a:pPr/>
              <a:t>9</a:t>
            </a:fld>
            <a:endParaRPr lang="en-ID">
              <a:solidFill>
                <a:schemeClr val="bg1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F184768-895C-4E77-BDEC-76E78752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архитектура ЕЦП ГИБДД  -  КАК БУДЕТ (</a:t>
            </a:r>
            <a:r>
              <a:rPr lang="en-US" dirty="0"/>
              <a:t>TO BE</a:t>
            </a:r>
            <a:r>
              <a:rPr lang="ru-RU" dirty="0"/>
              <a:t>)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3653892" y="3462039"/>
            <a:ext cx="2480477" cy="424318"/>
            <a:chOff x="3653892" y="3462039"/>
            <a:chExt cx="2480477" cy="424318"/>
          </a:xfrm>
        </p:grpSpPr>
        <p:sp>
          <p:nvSpPr>
            <p:cNvPr id="94" name="Полилиния: фигура 84">
              <a:extLst>
                <a:ext uri="{FF2B5EF4-FFF2-40B4-BE49-F238E27FC236}">
                  <a16:creationId xmlns:a16="http://schemas.microsoft.com/office/drawing/2014/main" id="{B1D0FAC5-2E36-4849-BA43-A3A65D90A46F}"/>
                </a:ext>
              </a:extLst>
            </p:cNvPr>
            <p:cNvSpPr/>
            <p:nvPr/>
          </p:nvSpPr>
          <p:spPr>
            <a:xfrm>
              <a:off x="3688651" y="3462039"/>
              <a:ext cx="2445718" cy="422513"/>
            </a:xfrm>
            <a:custGeom>
              <a:avLst/>
              <a:gdLst>
                <a:gd name="connsiteX0" fmla="*/ 0 w 2656069"/>
                <a:gd name="connsiteY0" fmla="*/ 0 h 422513"/>
                <a:gd name="connsiteX1" fmla="*/ 2656070 w 2656069"/>
                <a:gd name="connsiteY1" fmla="*/ 0 h 422513"/>
                <a:gd name="connsiteX2" fmla="*/ 2656070 w 2656069"/>
                <a:gd name="connsiteY2" fmla="*/ 422513 h 422513"/>
                <a:gd name="connsiteX3" fmla="*/ 0 w 2656069"/>
                <a:gd name="connsiteY3" fmla="*/ 422513 h 4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069" h="422513">
                  <a:moveTo>
                    <a:pt x="0" y="0"/>
                  </a:moveTo>
                  <a:lnTo>
                    <a:pt x="2656070" y="0"/>
                  </a:lnTo>
                  <a:lnTo>
                    <a:pt x="2656070" y="422513"/>
                  </a:lnTo>
                  <a:lnTo>
                    <a:pt x="0" y="422513"/>
                  </a:lnTo>
                  <a:close/>
                </a:path>
              </a:pathLst>
            </a:custGeom>
            <a:solidFill>
              <a:srgbClr val="0A2A6A"/>
            </a:solidFill>
            <a:ln w="8991" cap="flat">
              <a:solidFill>
                <a:srgbClr val="FF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634628BD-1D98-4F57-A4EE-54FEA62C4F67}"/>
                </a:ext>
              </a:extLst>
            </p:cNvPr>
            <p:cNvSpPr txBox="1"/>
            <p:nvPr/>
          </p:nvSpPr>
          <p:spPr>
            <a:xfrm>
              <a:off x="3653892" y="3486247"/>
              <a:ext cx="24424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Система обеспечения информационной безопасности</a:t>
              </a: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81DB3E9D-D734-484F-8814-A775D6B75356}"/>
              </a:ext>
            </a:extLst>
          </p:cNvPr>
          <p:cNvSpPr txBox="1"/>
          <p:nvPr/>
        </p:nvSpPr>
        <p:spPr>
          <a:xfrm>
            <a:off x="3800948" y="3079154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Montserrat" panose="00000500000000000000" pitchFamily="2" charset="-52"/>
              </a:rPr>
              <a:t>«Ядро» ЕЦП ГИБДД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4093161" y="3959660"/>
            <a:ext cx="2101857" cy="224483"/>
            <a:chOff x="4093161" y="3959660"/>
            <a:chExt cx="2101857" cy="224483"/>
          </a:xfrm>
        </p:grpSpPr>
        <p:sp>
          <p:nvSpPr>
            <p:cNvPr id="104" name="Полилиния: фигура 83">
              <a:extLst>
                <a:ext uri="{FF2B5EF4-FFF2-40B4-BE49-F238E27FC236}">
                  <a16:creationId xmlns:a16="http://schemas.microsoft.com/office/drawing/2014/main" id="{35D5B169-DFF5-41A2-8029-87846B2464D8}"/>
                </a:ext>
              </a:extLst>
            </p:cNvPr>
            <p:cNvSpPr/>
            <p:nvPr/>
          </p:nvSpPr>
          <p:spPr>
            <a:xfrm>
              <a:off x="4093161" y="3959660"/>
              <a:ext cx="2041208" cy="224483"/>
            </a:xfrm>
            <a:custGeom>
              <a:avLst/>
              <a:gdLst>
                <a:gd name="connsiteX0" fmla="*/ 0 w 8166208"/>
                <a:gd name="connsiteY0" fmla="*/ 0 h 422513"/>
                <a:gd name="connsiteX1" fmla="*/ 8166209 w 8166208"/>
                <a:gd name="connsiteY1" fmla="*/ 0 h 422513"/>
                <a:gd name="connsiteX2" fmla="*/ 8166209 w 8166208"/>
                <a:gd name="connsiteY2" fmla="*/ 422513 h 422513"/>
                <a:gd name="connsiteX3" fmla="*/ 0 w 8166208"/>
                <a:gd name="connsiteY3" fmla="*/ 422513 h 4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6208" h="422513">
                  <a:moveTo>
                    <a:pt x="0" y="0"/>
                  </a:moveTo>
                  <a:lnTo>
                    <a:pt x="8166209" y="0"/>
                  </a:lnTo>
                  <a:lnTo>
                    <a:pt x="8166209" y="422513"/>
                  </a:lnTo>
                  <a:lnTo>
                    <a:pt x="0" y="422513"/>
                  </a:lnTo>
                  <a:close/>
                </a:path>
              </a:pathLst>
            </a:custGeom>
            <a:solidFill>
              <a:srgbClr val="0A2A6A"/>
            </a:solidFill>
            <a:ln w="8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6F65353-EDDD-4E49-B938-4DE1A2E17093}"/>
                </a:ext>
              </a:extLst>
            </p:cNvPr>
            <p:cNvSpPr txBox="1"/>
            <p:nvPr/>
          </p:nvSpPr>
          <p:spPr>
            <a:xfrm>
              <a:off x="4093161" y="3968699"/>
              <a:ext cx="210185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800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Подсистема «Администрирование»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093161" y="4255787"/>
            <a:ext cx="2052126" cy="224483"/>
            <a:chOff x="4093161" y="4255787"/>
            <a:chExt cx="2052126" cy="224483"/>
          </a:xfrm>
        </p:grpSpPr>
        <p:sp>
          <p:nvSpPr>
            <p:cNvPr id="106" name="Полилиния: фигура 83">
              <a:extLst>
                <a:ext uri="{FF2B5EF4-FFF2-40B4-BE49-F238E27FC236}">
                  <a16:creationId xmlns:a16="http://schemas.microsoft.com/office/drawing/2014/main" id="{35D5B169-DFF5-41A2-8029-87846B2464D8}"/>
                </a:ext>
              </a:extLst>
            </p:cNvPr>
            <p:cNvSpPr/>
            <p:nvPr/>
          </p:nvSpPr>
          <p:spPr>
            <a:xfrm>
              <a:off x="4093161" y="4255787"/>
              <a:ext cx="2041208" cy="224483"/>
            </a:xfrm>
            <a:custGeom>
              <a:avLst/>
              <a:gdLst>
                <a:gd name="connsiteX0" fmla="*/ 0 w 8166208"/>
                <a:gd name="connsiteY0" fmla="*/ 0 h 422513"/>
                <a:gd name="connsiteX1" fmla="*/ 8166209 w 8166208"/>
                <a:gd name="connsiteY1" fmla="*/ 0 h 422513"/>
                <a:gd name="connsiteX2" fmla="*/ 8166209 w 8166208"/>
                <a:gd name="connsiteY2" fmla="*/ 422513 h 422513"/>
                <a:gd name="connsiteX3" fmla="*/ 0 w 8166208"/>
                <a:gd name="connsiteY3" fmla="*/ 422513 h 42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6208" h="422513">
                  <a:moveTo>
                    <a:pt x="0" y="0"/>
                  </a:moveTo>
                  <a:lnTo>
                    <a:pt x="8166209" y="0"/>
                  </a:lnTo>
                  <a:lnTo>
                    <a:pt x="8166209" y="422513"/>
                  </a:lnTo>
                  <a:lnTo>
                    <a:pt x="0" y="422513"/>
                  </a:lnTo>
                  <a:close/>
                </a:path>
              </a:pathLst>
            </a:custGeom>
            <a:solidFill>
              <a:srgbClr val="0A2A6A"/>
            </a:solidFill>
            <a:ln w="8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96F65353-EDDD-4E49-B938-4DE1A2E17093}"/>
                </a:ext>
              </a:extLst>
            </p:cNvPr>
            <p:cNvSpPr txBox="1"/>
            <p:nvPr/>
          </p:nvSpPr>
          <p:spPr>
            <a:xfrm>
              <a:off x="4105946" y="4264826"/>
              <a:ext cx="203934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800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Подсистема «Закрытие сведений»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3476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00156 -0.10047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502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022E-16 L -0.01511 -0.05903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-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95" grpId="0"/>
    </p:bldLst>
  </p:timing>
</p:sld>
</file>

<file path=ppt/theme/theme1.xml><?xml version="1.0" encoding="utf-8"?>
<a:theme xmlns:a="http://schemas.openxmlformats.org/drawingml/2006/main" name="Шаблон_ЦИФРОПОЛ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Шаблон_ЦИФРОПОЛ</Template>
  <TotalTime>8344</TotalTime>
  <Words>3655</Words>
  <Application>Microsoft Office PowerPoint</Application>
  <PresentationFormat>Широкоэкранный</PresentationFormat>
  <Paragraphs>990</Paragraphs>
  <Slides>36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8" baseType="lpstr">
      <vt:lpstr>Times New Roman</vt:lpstr>
      <vt:lpstr>Calibri Light</vt:lpstr>
      <vt:lpstr>Arial</vt:lpstr>
      <vt:lpstr>Inter</vt:lpstr>
      <vt:lpstr>Bebas Neue Bold</vt:lpstr>
      <vt:lpstr>Gill Sans</vt:lpstr>
      <vt:lpstr>Calibri</vt:lpstr>
      <vt:lpstr>Montserrat</vt:lpstr>
      <vt:lpstr>Open Sans</vt:lpstr>
      <vt:lpstr>Golos Text</vt:lpstr>
      <vt:lpstr>Source Sans Pro Light</vt:lpstr>
      <vt:lpstr>Шаблон_ЦИФРОПОЛ</vt:lpstr>
      <vt:lpstr>КОНЦЕПЦИЯ</vt:lpstr>
      <vt:lpstr>Основания для разработки Концепции ЕЦП ГИБДД</vt:lpstr>
      <vt:lpstr>Цели создания ЕЦП ГИБДД</vt:lpstr>
      <vt:lpstr>Варианты реализации ЕЦП ГИБДД </vt:lpstr>
      <vt:lpstr>Варианты реализации ЕЦП ГИБДД </vt:lpstr>
      <vt:lpstr>Варианты реализации ЕЦП ГИБДД </vt:lpstr>
      <vt:lpstr>Варианты реализации ЕЦП ГИБДД: достоинства и недостатки</vt:lpstr>
      <vt:lpstr>Общая архитектура информационных  систем ГИБДД  - КАК ЕСТЬ (As Is)</vt:lpstr>
      <vt:lpstr>Общая архитектура ЕЦП ГИБДД  -  КАК БУДЕТ (TO BE)</vt:lpstr>
      <vt:lpstr>Общая архитектура ЕЦП ГИБДД  -  КАК БУДЕТ (TO BE)</vt:lpstr>
      <vt:lpstr>Общая архитектура ЕЦП ГИБДД  -  КАК БУДЕТ (TO BE)</vt:lpstr>
      <vt:lpstr>Общая архитектура ЕЦП ГИБДД  -  КАК БУДЕТ (TO BE)</vt:lpstr>
      <vt:lpstr>Аутентификация и Авторизация</vt:lpstr>
      <vt:lpstr>Закрытие данных</vt:lpstr>
      <vt:lpstr>Взаимодействие между системами ЕЦП ГИБДД</vt:lpstr>
      <vt:lpstr>Работа со справочниками</vt:lpstr>
      <vt:lpstr>Мониторинг бизнес-метрик</vt:lpstr>
      <vt:lpstr>Управление жизненным циклом</vt:lpstr>
      <vt:lpstr>Информационный обмен со СМЭВ</vt:lpstr>
      <vt:lpstr>Взаимодействие с ЕСИА</vt:lpstr>
      <vt:lpstr>Взаимодействие с региональными сегментами ЕЦП ГИБДД</vt:lpstr>
      <vt:lpstr>Преобразование информационных систем ГИБДД</vt:lpstr>
      <vt:lpstr>Преобразование информационных систем ГИБДД</vt:lpstr>
      <vt:lpstr>Преобразование информационных систем ГИБДД</vt:lpstr>
      <vt:lpstr>Преобразование информационных систем ГИБДД</vt:lpstr>
      <vt:lpstr>Преобразование информационных систем ГИБДД</vt:lpstr>
      <vt:lpstr>Преобразование информационных систем ГИБДД</vt:lpstr>
      <vt:lpstr>Технические и программные средства ЕЦП ГИБДД</vt:lpstr>
      <vt:lpstr>Информационная безопасность</vt:lpstr>
      <vt:lpstr>Необходимые доработки Информационных систем И Ресурсов госавтоинспекции для включения в состав ЕЦП ГИБДД</vt:lpstr>
      <vt:lpstr>МЕРОПРИЯТИЯ ПО СОЗДАНИЮ ЕЦП ГИБДД</vt:lpstr>
      <vt:lpstr>МЕРОПРИЯТИЯ ПО развитию ЕЦП ГИБДД</vt:lpstr>
      <vt:lpstr>поэтапная оценка ресурсов, необходимых для создания ЕЦП ГИБДД</vt:lpstr>
      <vt:lpstr>Потребности в ресурсах по задачам</vt:lpstr>
      <vt:lpstr>Перспективы развития - новые ВОЗМОЖНОСТИ ИС ГИБДД</vt:lpstr>
      <vt:lpstr>Спасибо 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КОНЦЕПЦИЯ создания Единой цифровой платформы Государственной инспекции безопасности дорожного движения Министерства внутренних дел Российской Федерации</dc:title>
  <dc:creator>Maria Maria</dc:creator>
  <cp:lastModifiedBy>user</cp:lastModifiedBy>
  <cp:revision>336</cp:revision>
  <dcterms:created xsi:type="dcterms:W3CDTF">2022-08-02T08:54:36Z</dcterms:created>
  <dcterms:modified xsi:type="dcterms:W3CDTF">2023-03-27T12:07:57Z</dcterms:modified>
</cp:coreProperties>
</file>